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1" r:id="rId6"/>
    <p:sldId id="264" r:id="rId7"/>
    <p:sldId id="265" r:id="rId8"/>
    <p:sldId id="266" r:id="rId9"/>
    <p:sldId id="267" r:id="rId10"/>
    <p:sldId id="268"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284029-3820-4065-879F-9BCE9B1FBFD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146482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84029-3820-4065-879F-9BCE9B1FBFD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49155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84029-3820-4065-879F-9BCE9B1FBFD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192192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84029-3820-4065-879F-9BCE9B1FBFD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244228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84029-3820-4065-879F-9BCE9B1FBFD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264897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284029-3820-4065-879F-9BCE9B1FBFD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198029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284029-3820-4065-879F-9BCE9B1FBFD7}"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306336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84029-3820-4065-879F-9BCE9B1FBFD7}"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267077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84029-3820-4065-879F-9BCE9B1FBFD7}"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35113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84029-3820-4065-879F-9BCE9B1FBFD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75138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84029-3820-4065-879F-9BCE9B1FBFD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C1730-F101-4370-99B8-93AB7EFF3986}" type="slidenum">
              <a:rPr lang="en-US" smtClean="0"/>
              <a:t>‹#›</a:t>
            </a:fld>
            <a:endParaRPr lang="en-US"/>
          </a:p>
        </p:txBody>
      </p:sp>
    </p:spTree>
    <p:extLst>
      <p:ext uri="{BB962C8B-B14F-4D97-AF65-F5344CB8AC3E}">
        <p14:creationId xmlns:p14="http://schemas.microsoft.com/office/powerpoint/2010/main" val="148846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84029-3820-4065-879F-9BCE9B1FBFD7}" type="datetimeFigureOut">
              <a:rPr lang="en-US" smtClean="0"/>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C1730-F101-4370-99B8-93AB7EFF3986}" type="slidenum">
              <a:rPr lang="en-US" smtClean="0"/>
              <a:t>‹#›</a:t>
            </a:fld>
            <a:endParaRPr lang="en-US"/>
          </a:p>
        </p:txBody>
      </p:sp>
    </p:spTree>
    <p:extLst>
      <p:ext uri="{BB962C8B-B14F-4D97-AF65-F5344CB8AC3E}">
        <p14:creationId xmlns:p14="http://schemas.microsoft.com/office/powerpoint/2010/main" val="21917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724400" cy="1143000"/>
          </a:xfrm>
        </p:spPr>
        <p:style>
          <a:lnRef idx="3">
            <a:schemeClr val="lt1"/>
          </a:lnRef>
          <a:fillRef idx="1">
            <a:schemeClr val="dk1"/>
          </a:fillRef>
          <a:effectRef idx="1">
            <a:schemeClr val="dk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স্বাগতম</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09800"/>
            <a:ext cx="4038600" cy="3276600"/>
          </a:xfr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6209"/>
            <a:ext cx="4038600" cy="3233945"/>
          </a:xfrm>
        </p:spPr>
      </p:pic>
    </p:spTree>
    <p:extLst>
      <p:ext uri="{BB962C8B-B14F-4D97-AF65-F5344CB8AC3E}">
        <p14:creationId xmlns:p14="http://schemas.microsoft.com/office/powerpoint/2010/main" val="250963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prstTxWarp prst="textTriangleInverted">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solidFill>
                  <a:schemeClr val="tx2">
                    <a:lumMod val="60000"/>
                    <a:lumOff val="40000"/>
                  </a:schemeClr>
                </a:solidFill>
                <a:effectLst>
                  <a:outerShdw blurRad="76200" dist="50800" dir="5400000" algn="tl" rotWithShape="0">
                    <a:srgbClr val="000000">
                      <a:alpha val="65000"/>
                    </a:srgbClr>
                  </a:outerShdw>
                </a:effectLst>
              </a:rPr>
              <a:t>মুল্যায়ন</a:t>
            </a:r>
            <a:endParaRPr lang="en-US" b="1"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sp>
        <p:nvSpPr>
          <p:cNvPr id="3" name="Title 1"/>
          <p:cNvSpPr txBox="1">
            <a:spLocks/>
          </p:cNvSpPr>
          <p:nvPr/>
        </p:nvSpPr>
        <p:spPr>
          <a:xfrm>
            <a:off x="616527" y="1752600"/>
            <a:ext cx="8229600" cy="3733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
            </a:pPr>
            <a:r>
              <a:rPr lang="en-US" sz="2800" dirty="0" smtClean="0"/>
              <a:t>১৯৪৭ </a:t>
            </a:r>
            <a:r>
              <a:rPr lang="en-US" sz="2800" dirty="0" err="1" smtClean="0"/>
              <a:t>সালের</a:t>
            </a:r>
            <a:r>
              <a:rPr lang="en-US" sz="2800" dirty="0" smtClean="0"/>
              <a:t> </a:t>
            </a:r>
            <a:r>
              <a:rPr lang="en-US" sz="2800" dirty="0" err="1" smtClean="0"/>
              <a:t>ভারত</a:t>
            </a:r>
            <a:r>
              <a:rPr lang="en-US" sz="2800" dirty="0" smtClean="0"/>
              <a:t> </a:t>
            </a:r>
            <a:r>
              <a:rPr lang="en-US" sz="2800" dirty="0" err="1" smtClean="0"/>
              <a:t>শাসন</a:t>
            </a:r>
            <a:r>
              <a:rPr lang="en-US" sz="2800" dirty="0" smtClean="0"/>
              <a:t> </a:t>
            </a:r>
            <a:r>
              <a:rPr lang="en-US" sz="2800" dirty="0" err="1" smtClean="0"/>
              <a:t>আইন</a:t>
            </a:r>
            <a:r>
              <a:rPr lang="en-US" sz="2800" dirty="0" smtClean="0"/>
              <a:t> এ </a:t>
            </a:r>
            <a:r>
              <a:rPr lang="en-US" sz="2800" dirty="0" err="1" smtClean="0"/>
              <a:t>উপমহাদেশের</a:t>
            </a:r>
            <a:r>
              <a:rPr lang="en-US" sz="2800" dirty="0" smtClean="0"/>
              <a:t> </a:t>
            </a:r>
            <a:r>
              <a:rPr lang="en-US" sz="2800" dirty="0" err="1" smtClean="0"/>
              <a:t>ইতিহাসে</a:t>
            </a:r>
            <a:r>
              <a:rPr lang="en-US" sz="2800" dirty="0" smtClean="0"/>
              <a:t> </a:t>
            </a:r>
            <a:r>
              <a:rPr lang="en-US" sz="2800" dirty="0" err="1" smtClean="0"/>
              <a:t>এক</a:t>
            </a:r>
            <a:r>
              <a:rPr lang="en-US" sz="2800" dirty="0" smtClean="0"/>
              <a:t> </a:t>
            </a:r>
            <a:r>
              <a:rPr lang="en-US" sz="2800" dirty="0" err="1" smtClean="0"/>
              <a:t>তাৎপর্যপূর্ণ</a:t>
            </a:r>
            <a:r>
              <a:rPr lang="en-US" sz="2800" dirty="0" smtClean="0"/>
              <a:t> ও </a:t>
            </a:r>
            <a:r>
              <a:rPr lang="en-US" sz="2800" dirty="0" err="1" smtClean="0"/>
              <a:t>ঐতিহাসিক</a:t>
            </a:r>
            <a:r>
              <a:rPr lang="en-US" sz="2800" dirty="0" smtClean="0"/>
              <a:t> </a:t>
            </a:r>
            <a:r>
              <a:rPr lang="en-US" sz="2800" dirty="0" err="1" smtClean="0"/>
              <a:t>দলিল</a:t>
            </a:r>
            <a:r>
              <a:rPr lang="en-US" sz="2800" dirty="0" smtClean="0"/>
              <a:t>।</a:t>
            </a:r>
          </a:p>
          <a:p>
            <a:pPr marL="457200" indent="-457200" algn="l">
              <a:buFont typeface="Wingdings" pitchFamily="2" charset="2"/>
              <a:buChar char="§"/>
            </a:pPr>
            <a:r>
              <a:rPr lang="en-US" sz="2800" dirty="0" smtClean="0"/>
              <a:t>১৯৫৭ </a:t>
            </a:r>
            <a:r>
              <a:rPr lang="en-US" sz="2800" dirty="0" err="1" smtClean="0"/>
              <a:t>সালের</a:t>
            </a:r>
            <a:r>
              <a:rPr lang="en-US" sz="2800" dirty="0" smtClean="0"/>
              <a:t> </a:t>
            </a:r>
            <a:r>
              <a:rPr lang="en-US" sz="2800" dirty="0" err="1" smtClean="0"/>
              <a:t>পলাশির</a:t>
            </a:r>
            <a:r>
              <a:rPr lang="en-US" sz="2800" dirty="0" smtClean="0"/>
              <a:t> </a:t>
            </a:r>
            <a:r>
              <a:rPr lang="en-US" sz="2800" dirty="0" err="1" smtClean="0"/>
              <a:t>যুদ্ধে</a:t>
            </a:r>
            <a:r>
              <a:rPr lang="en-US" sz="2800" dirty="0" smtClean="0"/>
              <a:t> </a:t>
            </a:r>
            <a:r>
              <a:rPr lang="en-US" sz="2800" dirty="0" err="1" smtClean="0"/>
              <a:t>যা</a:t>
            </a:r>
            <a:r>
              <a:rPr lang="en-US" sz="2800" dirty="0" smtClean="0"/>
              <a:t> </a:t>
            </a:r>
            <a:r>
              <a:rPr lang="en-US" sz="2800" dirty="0" err="1" smtClean="0"/>
              <a:t>সূচিত</a:t>
            </a:r>
            <a:r>
              <a:rPr lang="en-US" sz="2800" dirty="0" smtClean="0"/>
              <a:t> </a:t>
            </a:r>
            <a:r>
              <a:rPr lang="en-US" sz="2800" dirty="0" err="1" smtClean="0"/>
              <a:t>হয়</a:t>
            </a:r>
            <a:r>
              <a:rPr lang="en-US" sz="2800" dirty="0" smtClean="0"/>
              <a:t> ১৯৪৭ </a:t>
            </a:r>
            <a:r>
              <a:rPr lang="en-US" sz="2800" dirty="0" err="1" smtClean="0"/>
              <a:t>সালের</a:t>
            </a:r>
            <a:r>
              <a:rPr lang="en-US" sz="2800" dirty="0" smtClean="0"/>
              <a:t> </a:t>
            </a:r>
            <a:r>
              <a:rPr lang="en-US" sz="2800" dirty="0" err="1" smtClean="0"/>
              <a:t>ভারত</a:t>
            </a:r>
            <a:r>
              <a:rPr lang="en-US" sz="2800" dirty="0" smtClean="0"/>
              <a:t> </a:t>
            </a:r>
            <a:r>
              <a:rPr lang="en-US" sz="2800" dirty="0" err="1" smtClean="0"/>
              <a:t>স্বাধীণতা</a:t>
            </a:r>
            <a:r>
              <a:rPr lang="en-US" sz="2800" dirty="0" smtClean="0"/>
              <a:t> </a:t>
            </a:r>
            <a:r>
              <a:rPr lang="en-US" sz="2800" dirty="0" err="1" smtClean="0"/>
              <a:t>আইনে</a:t>
            </a:r>
            <a:r>
              <a:rPr lang="en-US" sz="2800" dirty="0" smtClean="0"/>
              <a:t> </a:t>
            </a:r>
            <a:r>
              <a:rPr lang="en-US" sz="2800" dirty="0" err="1" smtClean="0"/>
              <a:t>তার</a:t>
            </a:r>
            <a:r>
              <a:rPr lang="en-US" sz="2800" dirty="0" smtClean="0"/>
              <a:t> </a:t>
            </a:r>
            <a:r>
              <a:rPr lang="en-US" sz="2800" dirty="0" err="1" smtClean="0"/>
              <a:t>পরিসমাপ্তি</a:t>
            </a:r>
            <a:r>
              <a:rPr lang="en-US" sz="2800" dirty="0" smtClean="0"/>
              <a:t> </a:t>
            </a:r>
            <a:r>
              <a:rPr lang="en-US" sz="2800" dirty="0" err="1" smtClean="0"/>
              <a:t>ঘটে</a:t>
            </a:r>
            <a:r>
              <a:rPr lang="en-US" sz="2800" dirty="0" smtClean="0"/>
              <a:t>।</a:t>
            </a:r>
          </a:p>
          <a:p>
            <a:pPr marL="457200" indent="-457200" algn="l">
              <a:buFont typeface="Wingdings" pitchFamily="2" charset="2"/>
              <a:buChar char="§"/>
            </a:pPr>
            <a:r>
              <a:rPr lang="en-US" sz="2800" dirty="0" err="1" smtClean="0"/>
              <a:t>ভারত</a:t>
            </a:r>
            <a:r>
              <a:rPr lang="en-US" sz="2800" dirty="0" smtClean="0"/>
              <a:t> ও </a:t>
            </a:r>
            <a:r>
              <a:rPr lang="en-US" sz="2800" dirty="0" err="1" smtClean="0"/>
              <a:t>পাকিস্তান</a:t>
            </a:r>
            <a:r>
              <a:rPr lang="en-US" sz="2800" dirty="0" smtClean="0"/>
              <a:t> </a:t>
            </a:r>
            <a:r>
              <a:rPr lang="en-US" sz="2800" dirty="0" err="1" smtClean="0"/>
              <a:t>নামক</a:t>
            </a:r>
            <a:r>
              <a:rPr lang="en-US" sz="2800" dirty="0" smtClean="0"/>
              <a:t> </a:t>
            </a:r>
            <a:r>
              <a:rPr lang="en-US" sz="2800" dirty="0" err="1" smtClean="0"/>
              <a:t>দুটি</a:t>
            </a:r>
            <a:r>
              <a:rPr lang="en-US" sz="2800" dirty="0" smtClean="0"/>
              <a:t> </a:t>
            </a:r>
            <a:r>
              <a:rPr lang="en-US" sz="2800" dirty="0" err="1" smtClean="0"/>
              <a:t>স্বাধীন</a:t>
            </a:r>
            <a:r>
              <a:rPr lang="en-US" sz="2800" dirty="0" smtClean="0"/>
              <a:t> </a:t>
            </a:r>
            <a:r>
              <a:rPr lang="en-US" sz="2800" dirty="0" err="1" smtClean="0"/>
              <a:t>রাষ্ট্রের</a:t>
            </a:r>
            <a:r>
              <a:rPr lang="en-US" sz="2800" dirty="0" smtClean="0"/>
              <a:t> </a:t>
            </a:r>
            <a:r>
              <a:rPr lang="en-US" sz="2800" dirty="0" err="1" smtClean="0"/>
              <a:t>জন্ম</a:t>
            </a:r>
            <a:r>
              <a:rPr lang="en-US" sz="2800" dirty="0" smtClean="0"/>
              <a:t> </a:t>
            </a:r>
            <a:r>
              <a:rPr lang="en-US" sz="2800" dirty="0" err="1" smtClean="0"/>
              <a:t>হয়</a:t>
            </a:r>
            <a:r>
              <a:rPr lang="en-US" sz="2800" dirty="0" smtClean="0"/>
              <a:t>।</a:t>
            </a:r>
          </a:p>
          <a:p>
            <a:pPr marL="457200" indent="-457200" algn="l">
              <a:buFont typeface="Wingdings" pitchFamily="2" charset="2"/>
              <a:buChar char="§"/>
            </a:pPr>
            <a:r>
              <a:rPr lang="en-US" sz="2800" dirty="0" err="1" smtClean="0"/>
              <a:t>ভারতে</a:t>
            </a:r>
            <a:r>
              <a:rPr lang="en-US" sz="2800" dirty="0" smtClean="0"/>
              <a:t> </a:t>
            </a:r>
            <a:r>
              <a:rPr lang="en-US" sz="2800" dirty="0" err="1" smtClean="0"/>
              <a:t>প্রধানমন্ত্রী</a:t>
            </a:r>
            <a:r>
              <a:rPr lang="en-US" sz="2800" dirty="0" smtClean="0"/>
              <a:t> </a:t>
            </a:r>
            <a:r>
              <a:rPr lang="en-US" sz="2800" dirty="0" err="1" smtClean="0"/>
              <a:t>হন</a:t>
            </a:r>
            <a:r>
              <a:rPr lang="en-US" sz="2800" dirty="0" smtClean="0"/>
              <a:t> </a:t>
            </a:r>
            <a:r>
              <a:rPr lang="en-US" sz="2800" dirty="0" err="1" smtClean="0"/>
              <a:t>পন্ডিত</a:t>
            </a:r>
            <a:r>
              <a:rPr lang="en-US" sz="2800" dirty="0" smtClean="0"/>
              <a:t> </a:t>
            </a:r>
            <a:r>
              <a:rPr lang="en-US" sz="2800" dirty="0" err="1" smtClean="0"/>
              <a:t>জোহরলাল</a:t>
            </a:r>
            <a:r>
              <a:rPr lang="en-US" sz="2800" dirty="0" smtClean="0"/>
              <a:t> </a:t>
            </a:r>
            <a:r>
              <a:rPr lang="en-US" sz="2800" dirty="0" err="1" smtClean="0"/>
              <a:t>নেহেরু</a:t>
            </a:r>
            <a:r>
              <a:rPr lang="en-US" sz="2800" dirty="0" smtClean="0"/>
              <a:t> </a:t>
            </a:r>
            <a:r>
              <a:rPr lang="en-US" sz="2800" dirty="0" err="1" smtClean="0"/>
              <a:t>আর</a:t>
            </a:r>
            <a:r>
              <a:rPr lang="en-US" sz="2800" dirty="0" smtClean="0"/>
              <a:t> </a:t>
            </a:r>
            <a:r>
              <a:rPr lang="en-US" sz="2800" dirty="0" err="1" smtClean="0"/>
              <a:t>পাকিস্তনের</a:t>
            </a:r>
            <a:r>
              <a:rPr lang="en-US" sz="2800" dirty="0" smtClean="0"/>
              <a:t> </a:t>
            </a:r>
            <a:r>
              <a:rPr lang="en-US" sz="2800" dirty="0" err="1" smtClean="0"/>
              <a:t>প্রধানমন্ত্রী</a:t>
            </a:r>
            <a:r>
              <a:rPr lang="en-US" sz="2800" dirty="0" smtClean="0"/>
              <a:t> </a:t>
            </a:r>
            <a:r>
              <a:rPr lang="en-US" sz="2800" dirty="0" err="1" smtClean="0"/>
              <a:t>হন</a:t>
            </a:r>
            <a:r>
              <a:rPr lang="en-US" sz="2800" dirty="0" smtClean="0"/>
              <a:t> </a:t>
            </a:r>
            <a:r>
              <a:rPr lang="en-US" sz="2800" dirty="0" err="1" smtClean="0"/>
              <a:t>লিয়াকত</a:t>
            </a:r>
            <a:r>
              <a:rPr lang="en-US" sz="2800" dirty="0" smtClean="0"/>
              <a:t> </a:t>
            </a:r>
            <a:r>
              <a:rPr lang="en-US" sz="2800" dirty="0" err="1" smtClean="0"/>
              <a:t>আলী</a:t>
            </a:r>
            <a:r>
              <a:rPr lang="en-US" sz="2800" dirty="0" smtClean="0"/>
              <a:t> </a:t>
            </a:r>
            <a:r>
              <a:rPr lang="en-US" sz="2800" dirty="0" err="1" smtClean="0"/>
              <a:t>খান</a:t>
            </a:r>
            <a:r>
              <a:rPr lang="en-US" sz="2800" dirty="0" smtClean="0"/>
              <a:t>।</a:t>
            </a:r>
          </a:p>
          <a:p>
            <a:pPr marL="457200" indent="-457200" algn="l">
              <a:buFont typeface="Wingdings" pitchFamily="2" charset="2"/>
              <a:buChar char="§"/>
            </a:pPr>
            <a:r>
              <a:rPr lang="en-US" sz="2800" dirty="0" err="1" smtClean="0"/>
              <a:t>স্বাধীণতা</a:t>
            </a:r>
            <a:r>
              <a:rPr lang="en-US" sz="2800" dirty="0" smtClean="0"/>
              <a:t> </a:t>
            </a:r>
            <a:r>
              <a:rPr lang="en-US" sz="2800" dirty="0" err="1" smtClean="0"/>
              <a:t>প্রাপ্তির</a:t>
            </a:r>
            <a:r>
              <a:rPr lang="en-US" sz="2800" dirty="0" smtClean="0"/>
              <a:t> </a:t>
            </a:r>
            <a:r>
              <a:rPr lang="en-US" sz="2800" dirty="0" err="1" smtClean="0"/>
              <a:t>মধ্যদিয়ে</a:t>
            </a:r>
            <a:r>
              <a:rPr lang="en-US" sz="2800" dirty="0" smtClean="0"/>
              <a:t> </a:t>
            </a:r>
            <a:r>
              <a:rPr lang="en-US" sz="2800" dirty="0" err="1" smtClean="0"/>
              <a:t>উপমহাদেশের</a:t>
            </a:r>
            <a:r>
              <a:rPr lang="en-US" sz="2800" dirty="0" smtClean="0"/>
              <a:t> </a:t>
            </a:r>
            <a:r>
              <a:rPr lang="en-US" sz="2800" dirty="0" err="1" smtClean="0"/>
              <a:t>ইতিহাসে</a:t>
            </a:r>
            <a:r>
              <a:rPr lang="en-US" sz="2800" dirty="0" smtClean="0"/>
              <a:t> </a:t>
            </a:r>
            <a:r>
              <a:rPr lang="en-US" sz="2800" dirty="0" err="1" smtClean="0"/>
              <a:t>এক</a:t>
            </a:r>
            <a:r>
              <a:rPr lang="en-US" sz="2800" dirty="0" smtClean="0"/>
              <a:t> </a:t>
            </a:r>
            <a:r>
              <a:rPr lang="en-US" sz="2800" dirty="0" err="1" smtClean="0"/>
              <a:t>নবযুগের</a:t>
            </a:r>
            <a:r>
              <a:rPr lang="en-US" sz="2800" dirty="0" smtClean="0"/>
              <a:t> </a:t>
            </a:r>
            <a:r>
              <a:rPr lang="en-US" sz="2800" dirty="0" err="1" smtClean="0"/>
              <a:t>সূচনা</a:t>
            </a:r>
            <a:r>
              <a:rPr lang="en-US" sz="2800" dirty="0" smtClean="0"/>
              <a:t> </a:t>
            </a:r>
            <a:r>
              <a:rPr lang="en-US" sz="2800" dirty="0" err="1" smtClean="0"/>
              <a:t>হয়</a:t>
            </a:r>
            <a:r>
              <a:rPr lang="en-US" sz="2800" dirty="0" smtClean="0"/>
              <a:t>।</a:t>
            </a:r>
            <a:endParaRPr lang="en-US" sz="2800" dirty="0"/>
          </a:p>
        </p:txBody>
      </p:sp>
    </p:spTree>
    <p:extLst>
      <p:ext uri="{BB962C8B-B14F-4D97-AF65-F5344CB8AC3E}">
        <p14:creationId xmlns:p14="http://schemas.microsoft.com/office/powerpoint/2010/main" val="220052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style>
          <a:lnRef idx="2">
            <a:schemeClr val="accent6">
              <a:shade val="50000"/>
            </a:schemeClr>
          </a:lnRef>
          <a:fillRef idx="1">
            <a:schemeClr val="accent6"/>
          </a:fillRef>
          <a:effectRef idx="0">
            <a:schemeClr val="accent6"/>
          </a:effectRef>
          <a:fontRef idx="minor">
            <a:schemeClr val="lt1"/>
          </a:fontRef>
        </p:style>
        <p:txBody>
          <a:bodyPr>
            <a:prstTxWarp prst="textTriangl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বাড়ীর</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কাজ</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219200" y="2362200"/>
            <a:ext cx="6934200" cy="17526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457200" indent="-457200" algn="just">
              <a:buFont typeface="Wingdings" pitchFamily="2" charset="2"/>
              <a:buChar char="v"/>
            </a:pP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“১৯৪৭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সালের</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ভারত</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শাসন</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আইনটির</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ফলেই</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পূর্ব</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পাকিস্তান</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একটি</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নব্য</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উপনিবেশে</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পরিণত</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হয়েছিল</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বক্তব্যটির</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পক্ষে-বিপক্ষে</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মতামত</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 </a:t>
            </a:r>
            <a:r>
              <a:rPr lang="en-US" dirty="0" err="1"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দাও</a:t>
            </a:r>
            <a:r>
              <a:rPr lang="en-US" dirty="0" smtClean="0">
                <a:solidFill>
                  <a:schemeClr val="tx1"/>
                </a:solidFill>
                <a:effectLst>
                  <a:innerShdw blurRad="63500" dist="50800" dir="10800000">
                    <a:prstClr val="black">
                      <a:alpha val="50000"/>
                    </a:prstClr>
                  </a:innerShdw>
                  <a:reflection blurRad="6350" stA="55000" endA="50" endPos="85000" dist="29997" dir="5400000" sy="-100000" algn="bl" rotWithShape="0"/>
                </a:effectLst>
              </a:rPr>
              <a:t>।</a:t>
            </a:r>
            <a:endParaRPr lang="en-US" dirty="0">
              <a:solidFill>
                <a:schemeClr val="tx1"/>
              </a:solidFill>
              <a:effectLst>
                <a:innerShdw blurRad="63500" dist="50800" dir="10800000">
                  <a:prstClr val="black">
                    <a:alpha val="50000"/>
                  </a:prstClr>
                </a:innerShdw>
                <a:reflection blurRad="6350" stA="55000" endA="50" endPos="85000" dist="29997" dir="5400000" sy="-100000" algn="bl" rotWithShape="0"/>
              </a:effectLst>
            </a:endParaRPr>
          </a:p>
        </p:txBody>
      </p:sp>
    </p:spTree>
    <p:extLst>
      <p:ext uri="{BB962C8B-B14F-4D97-AF65-F5344CB8AC3E}">
        <p14:creationId xmlns:p14="http://schemas.microsoft.com/office/powerpoint/2010/main" val="22924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8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ধন্যবাদ</a:t>
            </a:r>
            <a:endParaRPr lang="en-US" sz="6600" b="1" spc="8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22996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পরিচিতি</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32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শিক্ষক</a:t>
            </a:r>
            <a:r>
              <a:rPr lang="en-US" sz="3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2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পরিচিতি</a:t>
            </a:r>
            <a:endParaRPr lang="en-US" sz="32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90600" y="2286000"/>
            <a:ext cx="1026417" cy="1268418"/>
          </a:xfrm>
        </p:spPr>
      </p:pic>
      <p:sp>
        <p:nvSpPr>
          <p:cNvPr id="5" name="Text Placeholder 4"/>
          <p:cNvSpPr>
            <a:spLocks noGrp="1"/>
          </p:cNvSpPr>
          <p:nvPr>
            <p:ph type="body" sz="quarter" idx="3"/>
          </p:nvPr>
        </p:nvSpPr>
        <p:spPr/>
        <p:style>
          <a:lnRef idx="3">
            <a:schemeClr val="lt1"/>
          </a:lnRef>
          <a:fillRef idx="1">
            <a:schemeClr val="dk1"/>
          </a:fillRef>
          <a:effectRef idx="1">
            <a:schemeClr val="dk1"/>
          </a:effectRef>
          <a:fontRef idx="minor">
            <a:schemeClr val="lt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পাঠ</a:t>
            </a:r>
            <a:r>
              <a:rPr lang="en-US"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পরিচিতি</a:t>
            </a:r>
            <a:endParaRPr lang="en-US" sz="2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ontent Placeholder 5"/>
          <p:cNvSpPr>
            <a:spLocks noGrp="1"/>
          </p:cNvSpPr>
          <p:nvPr>
            <p:ph sz="quarter" idx="4"/>
          </p:nvPr>
        </p:nvSpPr>
        <p:spPr>
          <a:xfrm>
            <a:off x="530224" y="2244436"/>
            <a:ext cx="4041775" cy="3951288"/>
          </a:xfrm>
        </p:spPr>
        <p:txBody>
          <a:bodyPr/>
          <a:lstStyle/>
          <a:p>
            <a:endParaRPr lang="en-US" dirty="0" smtClean="0"/>
          </a:p>
          <a:p>
            <a:endParaRPr lang="en-US" dirty="0"/>
          </a:p>
          <a:p>
            <a:endParaRPr lang="en-US" dirty="0" smtClean="0"/>
          </a:p>
          <a:p>
            <a:r>
              <a:rPr lang="en-US" dirty="0" err="1" smtClean="0"/>
              <a:t>গাজী</a:t>
            </a:r>
            <a:r>
              <a:rPr lang="en-US" dirty="0" smtClean="0"/>
              <a:t> </a:t>
            </a:r>
            <a:r>
              <a:rPr lang="en-US" dirty="0" err="1" smtClean="0"/>
              <a:t>মো</a:t>
            </a:r>
            <a:r>
              <a:rPr lang="en-US" dirty="0" smtClean="0"/>
              <a:t>: </a:t>
            </a:r>
            <a:r>
              <a:rPr lang="en-US" dirty="0" err="1" smtClean="0"/>
              <a:t>আবদুর</a:t>
            </a:r>
            <a:r>
              <a:rPr lang="en-US" dirty="0" smtClean="0"/>
              <a:t> </a:t>
            </a:r>
            <a:r>
              <a:rPr lang="en-US" dirty="0" err="1" smtClean="0"/>
              <a:t>রশিদ</a:t>
            </a:r>
            <a:endParaRPr lang="en-US" dirty="0" smtClean="0"/>
          </a:p>
          <a:p>
            <a:r>
              <a:rPr lang="en-US" sz="1800" dirty="0" err="1" smtClean="0"/>
              <a:t>সহকারী</a:t>
            </a:r>
            <a:r>
              <a:rPr lang="en-US" sz="1800" dirty="0" smtClean="0"/>
              <a:t> </a:t>
            </a:r>
            <a:r>
              <a:rPr lang="en-US" sz="1800" dirty="0" err="1" smtClean="0"/>
              <a:t>অধ্যাপক</a:t>
            </a:r>
            <a:endParaRPr lang="en-US" sz="1800" dirty="0" smtClean="0"/>
          </a:p>
          <a:p>
            <a:r>
              <a:rPr lang="en-US" sz="1800" dirty="0" err="1" smtClean="0"/>
              <a:t>রাষ্ট্রবিজ্ঞান</a:t>
            </a:r>
            <a:r>
              <a:rPr lang="en-US" sz="1800" dirty="0" smtClean="0"/>
              <a:t> </a:t>
            </a:r>
            <a:r>
              <a:rPr lang="en-US" sz="1800" dirty="0" err="1" smtClean="0"/>
              <a:t>বিভাগ</a:t>
            </a:r>
            <a:endParaRPr lang="en-US" sz="1800" dirty="0" smtClean="0"/>
          </a:p>
          <a:p>
            <a:r>
              <a:rPr lang="en-US" sz="1800" dirty="0" err="1" smtClean="0"/>
              <a:t>নূরুল</a:t>
            </a:r>
            <a:r>
              <a:rPr lang="en-US" sz="1800" dirty="0" smtClean="0"/>
              <a:t> </a:t>
            </a:r>
            <a:r>
              <a:rPr lang="en-US" sz="1800" dirty="0" err="1" smtClean="0"/>
              <a:t>আমিন</a:t>
            </a:r>
            <a:r>
              <a:rPr lang="en-US" sz="1800" dirty="0" smtClean="0"/>
              <a:t> </a:t>
            </a:r>
            <a:r>
              <a:rPr lang="en-US" sz="1800" dirty="0" err="1" smtClean="0"/>
              <a:t>মজুমদার</a:t>
            </a:r>
            <a:r>
              <a:rPr lang="en-US" sz="1800" dirty="0" smtClean="0"/>
              <a:t> </a:t>
            </a:r>
            <a:r>
              <a:rPr lang="en-US" sz="1800" dirty="0" err="1" smtClean="0"/>
              <a:t>ডিগ্রী</a:t>
            </a:r>
            <a:r>
              <a:rPr lang="en-US" sz="1800" dirty="0" smtClean="0"/>
              <a:t> </a:t>
            </a:r>
            <a:r>
              <a:rPr lang="en-US" sz="1800" dirty="0" err="1" smtClean="0"/>
              <a:t>কলেজ</a:t>
            </a:r>
            <a:endParaRPr lang="en-US" sz="1800" dirty="0" smtClean="0"/>
          </a:p>
          <a:p>
            <a:r>
              <a:rPr lang="en-US" sz="1800" dirty="0" err="1" smtClean="0"/>
              <a:t>লাকসাম</a:t>
            </a:r>
            <a:r>
              <a:rPr lang="en-US" sz="1800" dirty="0" smtClean="0"/>
              <a:t>, </a:t>
            </a:r>
            <a:r>
              <a:rPr lang="en-US" sz="1800" dirty="0" err="1" smtClean="0"/>
              <a:t>কুমিল্লা</a:t>
            </a:r>
            <a:r>
              <a:rPr lang="en-US" sz="1800" dirty="0" smtClean="0"/>
              <a:t>।</a:t>
            </a:r>
          </a:p>
          <a:p>
            <a:r>
              <a:rPr lang="en-US" sz="1800" dirty="0" err="1" smtClean="0"/>
              <a:t>মোবাইল</a:t>
            </a:r>
            <a:r>
              <a:rPr lang="en-US" sz="1800" dirty="0" smtClean="0"/>
              <a:t>: ০১৭১৬০৭৪৯১৭</a:t>
            </a:r>
          </a:p>
          <a:p>
            <a:r>
              <a:rPr lang="en-US" sz="1800" dirty="0" smtClean="0"/>
              <a:t>ই-</a:t>
            </a:r>
            <a:r>
              <a:rPr lang="en-US" sz="1800" dirty="0" err="1" smtClean="0"/>
              <a:t>মেইল</a:t>
            </a:r>
            <a:r>
              <a:rPr lang="en-US" sz="1800" dirty="0" smtClean="0"/>
              <a:t>: gazirashid61@gmail.com</a:t>
            </a:r>
            <a:endParaRPr lang="en-US" sz="1800" dirty="0"/>
          </a:p>
        </p:txBody>
      </p:sp>
      <p:sp>
        <p:nvSpPr>
          <p:cNvPr id="8" name="Content Placeholder 5"/>
          <p:cNvSpPr txBox="1">
            <a:spLocks/>
          </p:cNvSpPr>
          <p:nvPr/>
        </p:nvSpPr>
        <p:spPr>
          <a:xfrm>
            <a:off x="4648200" y="2209800"/>
            <a:ext cx="4041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a:p>
        </p:txBody>
      </p:sp>
      <p:sp>
        <p:nvSpPr>
          <p:cNvPr id="9" name="Rectangle 8"/>
          <p:cNvSpPr/>
          <p:nvPr/>
        </p:nvSpPr>
        <p:spPr>
          <a:xfrm>
            <a:off x="4764087" y="2362200"/>
            <a:ext cx="3810000" cy="37240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dirty="0" smtClean="0"/>
          </a:p>
          <a:p>
            <a:endParaRPr lang="en-US" dirty="0"/>
          </a:p>
          <a:p>
            <a:endParaRPr lang="en-US" dirty="0" smtClean="0"/>
          </a:p>
          <a:p>
            <a:endParaRPr lang="en-US" dirty="0"/>
          </a:p>
          <a:p>
            <a:r>
              <a:rPr lang="en-US" sz="2400" dirty="0" err="1" smtClean="0"/>
              <a:t>শ্রেনি</a:t>
            </a:r>
            <a:r>
              <a:rPr lang="en-US" sz="2400" dirty="0" smtClean="0"/>
              <a:t>: </a:t>
            </a:r>
            <a:r>
              <a:rPr lang="en-US" sz="2400" dirty="0" err="1" smtClean="0"/>
              <a:t>দ্বাদশ</a:t>
            </a:r>
            <a:endParaRPr lang="en-US" sz="2400" dirty="0" smtClean="0"/>
          </a:p>
          <a:p>
            <a:r>
              <a:rPr lang="en-US" sz="2400" dirty="0" err="1" smtClean="0"/>
              <a:t>বিষয়</a:t>
            </a:r>
            <a:r>
              <a:rPr lang="en-US" sz="2400" dirty="0" smtClean="0"/>
              <a:t>:   </a:t>
            </a:r>
            <a:r>
              <a:rPr lang="en-US" sz="2400" dirty="0" err="1" smtClean="0"/>
              <a:t>পৌরনীতি</a:t>
            </a:r>
            <a:r>
              <a:rPr lang="en-US" sz="2400" dirty="0" smtClean="0"/>
              <a:t> ও </a:t>
            </a:r>
            <a:r>
              <a:rPr lang="en-US" sz="2400" dirty="0" err="1" smtClean="0"/>
              <a:t>সু-শাসন</a:t>
            </a:r>
            <a:endParaRPr lang="en-US" sz="2400" dirty="0" smtClean="0"/>
          </a:p>
          <a:p>
            <a:r>
              <a:rPr lang="en-US" sz="2400" dirty="0" err="1" smtClean="0"/>
              <a:t>মোট</a:t>
            </a:r>
            <a:r>
              <a:rPr lang="en-US" sz="2400" dirty="0" smtClean="0"/>
              <a:t> </a:t>
            </a:r>
            <a:r>
              <a:rPr lang="en-US" sz="2400" dirty="0" err="1" smtClean="0"/>
              <a:t>ছাত্র-ছাত্রীর</a:t>
            </a:r>
            <a:r>
              <a:rPr lang="en-US" sz="2400" dirty="0" smtClean="0"/>
              <a:t> </a:t>
            </a:r>
            <a:r>
              <a:rPr lang="en-US" sz="2400" dirty="0" err="1" smtClean="0"/>
              <a:t>সংখ্যা</a:t>
            </a:r>
            <a:r>
              <a:rPr lang="en-US" sz="2400" dirty="0" smtClean="0"/>
              <a:t>: ৫৮জন</a:t>
            </a:r>
          </a:p>
          <a:p>
            <a:r>
              <a:rPr lang="en-US" sz="2000" dirty="0" err="1" smtClean="0"/>
              <a:t>উপস্থিত</a:t>
            </a:r>
            <a:r>
              <a:rPr lang="en-US" sz="2000" dirty="0" smtClean="0"/>
              <a:t> </a:t>
            </a:r>
            <a:r>
              <a:rPr lang="en-US" sz="2000" dirty="0" err="1" smtClean="0"/>
              <a:t>ছাত্র-ছাত্রীর</a:t>
            </a:r>
            <a:r>
              <a:rPr lang="en-US" sz="2000" dirty="0" smtClean="0"/>
              <a:t> </a:t>
            </a:r>
            <a:r>
              <a:rPr lang="en-US" sz="2000" dirty="0" err="1" smtClean="0"/>
              <a:t>সংখ্যা</a:t>
            </a:r>
            <a:r>
              <a:rPr lang="en-US" sz="2000" dirty="0" smtClean="0"/>
              <a:t> : ৫৪জন</a:t>
            </a:r>
          </a:p>
          <a:p>
            <a:endParaRPr lang="en-US" sz="2000" dirty="0"/>
          </a:p>
          <a:p>
            <a:endParaRPr lang="en-US" sz="1600" dirty="0"/>
          </a:p>
          <a:p>
            <a:endParaRPr lang="en-US" dirty="0" smtClean="0"/>
          </a:p>
          <a:p>
            <a:endParaRPr lang="en-US" dirty="0"/>
          </a:p>
        </p:txBody>
      </p:sp>
    </p:spTree>
    <p:extLst>
      <p:ext uri="{BB962C8B-B14F-4D97-AF65-F5344CB8AC3E}">
        <p14:creationId xmlns:p14="http://schemas.microsoft.com/office/powerpoint/2010/main" val="341009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down)">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500" fill="hold"/>
                                        <p:tgtEl>
                                          <p:spTgt spid="5">
                                            <p:bg/>
                                          </p:spTgt>
                                        </p:tgtEl>
                                        <p:attrNameLst>
                                          <p:attrName>ppt_w</p:attrName>
                                        </p:attrNameLst>
                                      </p:cBhvr>
                                      <p:tavLst>
                                        <p:tav tm="0">
                                          <p:val>
                                            <p:fltVal val="0"/>
                                          </p:val>
                                        </p:tav>
                                        <p:tav tm="100000">
                                          <p:val>
                                            <p:strVal val="#ppt_w"/>
                                          </p:val>
                                        </p:tav>
                                      </p:tavLst>
                                    </p:anim>
                                    <p:anim calcmode="lin" valueType="num">
                                      <p:cBhvr>
                                        <p:cTn id="26" dur="500" fill="hold"/>
                                        <p:tgtEl>
                                          <p:spTgt spid="5">
                                            <p:bg/>
                                          </p:spTgt>
                                        </p:tgtEl>
                                        <p:attrNameLst>
                                          <p:attrName>ppt_h</p:attrName>
                                        </p:attrNameLst>
                                      </p:cBhvr>
                                      <p:tavLst>
                                        <p:tav tm="0">
                                          <p:val>
                                            <p:fltVal val="0"/>
                                          </p:val>
                                        </p:tav>
                                        <p:tav tm="100000">
                                          <p:val>
                                            <p:strVal val="#ppt_h"/>
                                          </p:val>
                                        </p:tav>
                                      </p:tavLst>
                                    </p:anim>
                                    <p:animEffect transition="in" filter="fade">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p:cTn id="3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পূর্বজ্ঞান</a:t>
            </a:r>
            <a:r>
              <a:rPr lang="en-US" dirty="0" smtClean="0"/>
              <a:t> </a:t>
            </a:r>
            <a:r>
              <a:rPr lang="en-US" dirty="0" err="1" smtClean="0"/>
              <a:t>যাচাই</a:t>
            </a:r>
            <a:endParaRPr lang="en-US" dirty="0"/>
          </a:p>
        </p:txBody>
      </p:sp>
      <p:sp>
        <p:nvSpPr>
          <p:cNvPr id="3" name="Text Placeholder 2"/>
          <p:cNvSpPr>
            <a:spLocks noGrp="1"/>
          </p:cNvSpPr>
          <p:nvPr>
            <p:ph type="body" idx="1"/>
          </p:nvPr>
        </p:nvSpPr>
        <p:spPr>
          <a:xfrm>
            <a:off x="547070" y="3627438"/>
            <a:ext cx="1905000" cy="4111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1800" dirty="0" err="1" smtClean="0"/>
              <a:t>প্রধানমন্ত্রী</a:t>
            </a:r>
            <a:r>
              <a:rPr lang="en-US" sz="1800" dirty="0" smtClean="0"/>
              <a:t> </a:t>
            </a:r>
            <a:r>
              <a:rPr lang="en-US" sz="1800" dirty="0" err="1" smtClean="0"/>
              <a:t>এটলী</a:t>
            </a:r>
            <a:endParaRPr lang="en-US" sz="180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1570038"/>
            <a:ext cx="1905000" cy="2016125"/>
          </a:xfrm>
        </p:spPr>
      </p:pic>
      <p:sp>
        <p:nvSpPr>
          <p:cNvPr id="5" name="Text Placeholder 4"/>
          <p:cNvSpPr>
            <a:spLocks noGrp="1"/>
          </p:cNvSpPr>
          <p:nvPr>
            <p:ph type="body" sz="quarter" idx="3"/>
          </p:nvPr>
        </p:nvSpPr>
        <p:spPr>
          <a:xfrm>
            <a:off x="6428511" y="3581400"/>
            <a:ext cx="2057400" cy="399463"/>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1800" dirty="0" err="1" smtClean="0"/>
              <a:t>মাউন্ট</a:t>
            </a:r>
            <a:r>
              <a:rPr lang="en-US" sz="1800" dirty="0" smtClean="0"/>
              <a:t> </a:t>
            </a:r>
            <a:r>
              <a:rPr lang="en-US" sz="1800" dirty="0" err="1" smtClean="0"/>
              <a:t>ব্যাটেন</a:t>
            </a:r>
            <a:endParaRPr lang="en-US" sz="1800" dirty="0"/>
          </a:p>
        </p:txBody>
      </p:sp>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00800" y="1546534"/>
            <a:ext cx="2120113" cy="1958666"/>
          </a:xfrm>
        </p:spPr>
      </p:pic>
      <p:sp>
        <p:nvSpPr>
          <p:cNvPr id="7" name="Title 1"/>
          <p:cNvSpPr txBox="1">
            <a:spLocks/>
          </p:cNvSpPr>
          <p:nvPr/>
        </p:nvSpPr>
        <p:spPr>
          <a:xfrm>
            <a:off x="457200" y="309563"/>
            <a:ext cx="8229600" cy="1143000"/>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ln w="50800"/>
                <a:solidFill>
                  <a:srgbClr val="FFFF00"/>
                </a:solidFill>
              </a:rPr>
              <a:t>পূর্বজ্ঞান</a:t>
            </a:r>
            <a:r>
              <a:rPr lang="en-US" b="1" dirty="0" smtClean="0">
                <a:ln w="50800"/>
                <a:solidFill>
                  <a:srgbClr val="FFFF00"/>
                </a:solidFill>
              </a:rPr>
              <a:t> </a:t>
            </a:r>
            <a:r>
              <a:rPr lang="en-US" b="1" dirty="0" err="1" smtClean="0">
                <a:ln w="50800"/>
                <a:solidFill>
                  <a:srgbClr val="FFFF00"/>
                </a:solidFill>
              </a:rPr>
              <a:t>যাচাই</a:t>
            </a:r>
            <a:endParaRPr lang="en-US" b="1" dirty="0">
              <a:ln w="50800"/>
              <a:solidFill>
                <a:srgbClr val="FFFF00"/>
              </a:solidFill>
            </a:endParaRPr>
          </a:p>
        </p:txBody>
      </p:sp>
      <p:sp>
        <p:nvSpPr>
          <p:cNvPr id="8" name="Text Placeholder 4"/>
          <p:cNvSpPr txBox="1">
            <a:spLocks/>
          </p:cNvSpPr>
          <p:nvPr/>
        </p:nvSpPr>
        <p:spPr>
          <a:xfrm>
            <a:off x="6096000" y="1570038"/>
            <a:ext cx="25908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en-US" dirty="0"/>
          </a:p>
        </p:txBody>
      </p:sp>
      <p:sp>
        <p:nvSpPr>
          <p:cNvPr id="9" name="Content Placeholder 5"/>
          <p:cNvSpPr txBox="1">
            <a:spLocks/>
          </p:cNvSpPr>
          <p:nvPr/>
        </p:nvSpPr>
        <p:spPr>
          <a:xfrm>
            <a:off x="6096000" y="2209800"/>
            <a:ext cx="2590800" cy="2016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
        <p:nvSpPr>
          <p:cNvPr id="12" name="Content Placeholder 5"/>
          <p:cNvSpPr txBox="1">
            <a:spLocks/>
          </p:cNvSpPr>
          <p:nvPr/>
        </p:nvSpPr>
        <p:spPr>
          <a:xfrm>
            <a:off x="3429000" y="1570038"/>
            <a:ext cx="2590800" cy="26558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114800"/>
            <a:ext cx="1981200" cy="1905000"/>
          </a:xfrm>
          <a:prstGeom prst="rect">
            <a:avLst/>
          </a:prstGeom>
        </p:spPr>
      </p:pic>
      <p:sp>
        <p:nvSpPr>
          <p:cNvPr id="17" name="Text Placeholder 4"/>
          <p:cNvSpPr txBox="1">
            <a:spLocks/>
          </p:cNvSpPr>
          <p:nvPr/>
        </p:nvSpPr>
        <p:spPr>
          <a:xfrm>
            <a:off x="381000" y="6019800"/>
            <a:ext cx="2057400" cy="44608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9pPr>
          </a:lstStyle>
          <a:p>
            <a:pPr algn="ctr"/>
            <a:r>
              <a:rPr lang="en-US" sz="1800" dirty="0" err="1" smtClean="0"/>
              <a:t>জওহরলাল</a:t>
            </a:r>
            <a:r>
              <a:rPr lang="en-US" sz="1800" dirty="0" smtClean="0"/>
              <a:t> </a:t>
            </a:r>
            <a:r>
              <a:rPr lang="en-US" sz="1800" dirty="0" err="1" smtClean="0"/>
              <a:t>নেহেরু</a:t>
            </a:r>
            <a:endParaRPr lang="en-US" sz="1800" dirty="0"/>
          </a:p>
        </p:txBody>
      </p:sp>
      <p:sp>
        <p:nvSpPr>
          <p:cNvPr id="18" name="Text Placeholder 4"/>
          <p:cNvSpPr txBox="1">
            <a:spLocks/>
          </p:cNvSpPr>
          <p:nvPr/>
        </p:nvSpPr>
        <p:spPr>
          <a:xfrm>
            <a:off x="6414286" y="5943600"/>
            <a:ext cx="2120113" cy="44608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92500"/>
          </a:bodyPr>
          <a:lstStyle>
            <a:lvl1pPr marL="0" indent="0" algn="l" defTabSz="914400" rtl="0" eaLnBrk="1" latinLnBrk="0" hangingPunct="1">
              <a:spcBef>
                <a:spcPct val="20000"/>
              </a:spcBef>
              <a:buFont typeface="Arial"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9pPr>
          </a:lstStyle>
          <a:p>
            <a:pPr algn="ctr"/>
            <a:r>
              <a:rPr lang="en-US" sz="1800" dirty="0" err="1" smtClean="0"/>
              <a:t>মোহাম্মদ</a:t>
            </a:r>
            <a:r>
              <a:rPr lang="en-US" sz="1800" dirty="0" smtClean="0"/>
              <a:t> </a:t>
            </a:r>
            <a:r>
              <a:rPr lang="en-US" sz="1800" dirty="0" err="1" smtClean="0"/>
              <a:t>আলী</a:t>
            </a:r>
            <a:r>
              <a:rPr lang="en-US" sz="1800" dirty="0" smtClean="0"/>
              <a:t> </a:t>
            </a:r>
            <a:r>
              <a:rPr lang="en-US" sz="1800" dirty="0" err="1" smtClean="0"/>
              <a:t>জিন্নাহ</a:t>
            </a:r>
            <a:endParaRPr lang="en-US" sz="1800"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285" y="4025178"/>
            <a:ext cx="2120113" cy="180022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1611315"/>
            <a:ext cx="3733800" cy="3951285"/>
          </a:xfrm>
          <a:prstGeom prst="rect">
            <a:avLst/>
          </a:prstGeom>
        </p:spPr>
      </p:pic>
      <p:sp>
        <p:nvSpPr>
          <p:cNvPr id="22" name="Text Placeholder 4"/>
          <p:cNvSpPr txBox="1">
            <a:spLocks/>
          </p:cNvSpPr>
          <p:nvPr/>
        </p:nvSpPr>
        <p:spPr>
          <a:xfrm>
            <a:off x="3276600" y="5625671"/>
            <a:ext cx="2057400" cy="3994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9pPr>
          </a:lstStyle>
          <a:p>
            <a:pPr algn="ctr"/>
            <a:r>
              <a:rPr lang="en-US" sz="1800" dirty="0" err="1" smtClean="0"/>
              <a:t>পরামর্শ</a:t>
            </a:r>
            <a:r>
              <a:rPr lang="en-US" sz="1800" dirty="0" smtClean="0"/>
              <a:t> </a:t>
            </a:r>
            <a:r>
              <a:rPr lang="en-US" sz="1800" dirty="0" err="1" smtClean="0"/>
              <a:t>বৈঠক</a:t>
            </a:r>
            <a:endParaRPr lang="en-US" sz="1800" dirty="0"/>
          </a:p>
        </p:txBody>
      </p:sp>
    </p:spTree>
    <p:extLst>
      <p:ext uri="{BB962C8B-B14F-4D97-AF65-F5344CB8AC3E}">
        <p14:creationId xmlns:p14="http://schemas.microsoft.com/office/powerpoint/2010/main" val="9165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Scale>
                                      <p:cBhvr>
                                        <p:cTn id="1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bg/>
                                          </p:spTgt>
                                        </p:tgtEl>
                                        <p:attrNameLst>
                                          <p:attrName>ppt_x</p:attrName>
                                          <p:attrName>ppt_y</p:attrName>
                                        </p:attrNameLst>
                                      </p:cBhvr>
                                    </p:animMotion>
                                    <p:animEffect transition="in" filter="fade">
                                      <p:cBhvr>
                                        <p:cTn id="19" dur="10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Scale>
                                      <p:cBhvr>
                                        <p:cTn id="2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0" end="0"/>
                                            </p:txEl>
                                          </p:spTgt>
                                        </p:tgtEl>
                                        <p:attrNameLst>
                                          <p:attrName>ppt_x</p:attrName>
                                          <p:attrName>ppt_y</p:attrName>
                                        </p:attrNameLst>
                                      </p:cBhvr>
                                    </p:animMotion>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Scale>
                                      <p:cBhvr>
                                        <p:cTn id="3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3"/>
                                        </p:tgtEl>
                                        <p:attrNameLst>
                                          <p:attrName>ppt_x</p:attrName>
                                          <p:attrName>ppt_y</p:attrName>
                                        </p:attrNameLst>
                                      </p:cBhvr>
                                    </p:animMotion>
                                    <p:animEffect transition="in" filter="fade">
                                      <p:cBhvr>
                                        <p:cTn id="33" dur="1000"/>
                                        <p:tgtEl>
                                          <p:spTgt spid="13"/>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5">
                                            <p:bg/>
                                          </p:spTgt>
                                        </p:tgtEl>
                                        <p:attrNameLst>
                                          <p:attrName>style.visibility</p:attrName>
                                        </p:attrNameLst>
                                      </p:cBhvr>
                                      <p:to>
                                        <p:strVal val="visible"/>
                                      </p:to>
                                    </p:set>
                                    <p:animScale>
                                      <p:cBhvr>
                                        <p:cTn id="36" dur="1000" decel="50000" fill="hold">
                                          <p:stCondLst>
                                            <p:cond delay="0"/>
                                          </p:stCondLst>
                                        </p:cTn>
                                        <p:tgtEl>
                                          <p:spTgt spid="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
                                            <p:bg/>
                                          </p:spTgt>
                                        </p:tgtEl>
                                        <p:attrNameLst>
                                          <p:attrName>ppt_x</p:attrName>
                                          <p:attrName>ppt_y</p:attrName>
                                        </p:attrNameLst>
                                      </p:cBhvr>
                                    </p:animMotion>
                                    <p:animEffect transition="in" filter="fade">
                                      <p:cBhvr>
                                        <p:cTn id="38" dur="1000"/>
                                        <p:tgtEl>
                                          <p:spTgt spid="5">
                                            <p:bg/>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Scale>
                                      <p:cBhvr>
                                        <p:cTn id="43"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
                                            <p:txEl>
                                              <p:pRg st="0" end="0"/>
                                            </p:txEl>
                                          </p:spTgt>
                                        </p:tgtEl>
                                        <p:attrNameLst>
                                          <p:attrName>ppt_x</p:attrName>
                                          <p:attrName>ppt_y</p:attrName>
                                        </p:attrNameLst>
                                      </p:cBhvr>
                                    </p:animMotion>
                                    <p:animEffect transition="in" filter="fade">
                                      <p:cBhvr>
                                        <p:cTn id="45" dur="10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80">
                                          <p:stCondLst>
                                            <p:cond delay="0"/>
                                          </p:stCondLst>
                                        </p:cTn>
                                        <p:tgtEl>
                                          <p:spTgt spid="14"/>
                                        </p:tgtEl>
                                      </p:cBhvr>
                                    </p:animEffect>
                                    <p:anim calcmode="lin" valueType="num">
                                      <p:cBhvr>
                                        <p:cTn id="5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6" dur="26">
                                          <p:stCondLst>
                                            <p:cond delay="650"/>
                                          </p:stCondLst>
                                        </p:cTn>
                                        <p:tgtEl>
                                          <p:spTgt spid="14"/>
                                        </p:tgtEl>
                                      </p:cBhvr>
                                      <p:to x="100000" y="60000"/>
                                    </p:animScale>
                                    <p:animScale>
                                      <p:cBhvr>
                                        <p:cTn id="57" dur="166" decel="50000">
                                          <p:stCondLst>
                                            <p:cond delay="676"/>
                                          </p:stCondLst>
                                        </p:cTn>
                                        <p:tgtEl>
                                          <p:spTgt spid="14"/>
                                        </p:tgtEl>
                                      </p:cBhvr>
                                      <p:to x="100000" y="100000"/>
                                    </p:animScale>
                                    <p:animScale>
                                      <p:cBhvr>
                                        <p:cTn id="58" dur="26">
                                          <p:stCondLst>
                                            <p:cond delay="1312"/>
                                          </p:stCondLst>
                                        </p:cTn>
                                        <p:tgtEl>
                                          <p:spTgt spid="14"/>
                                        </p:tgtEl>
                                      </p:cBhvr>
                                      <p:to x="100000" y="80000"/>
                                    </p:animScale>
                                    <p:animScale>
                                      <p:cBhvr>
                                        <p:cTn id="59" dur="166" decel="50000">
                                          <p:stCondLst>
                                            <p:cond delay="1338"/>
                                          </p:stCondLst>
                                        </p:cTn>
                                        <p:tgtEl>
                                          <p:spTgt spid="14"/>
                                        </p:tgtEl>
                                      </p:cBhvr>
                                      <p:to x="100000" y="100000"/>
                                    </p:animScale>
                                    <p:animScale>
                                      <p:cBhvr>
                                        <p:cTn id="60" dur="26">
                                          <p:stCondLst>
                                            <p:cond delay="1642"/>
                                          </p:stCondLst>
                                        </p:cTn>
                                        <p:tgtEl>
                                          <p:spTgt spid="14"/>
                                        </p:tgtEl>
                                      </p:cBhvr>
                                      <p:to x="100000" y="90000"/>
                                    </p:animScale>
                                    <p:animScale>
                                      <p:cBhvr>
                                        <p:cTn id="61" dur="166" decel="50000">
                                          <p:stCondLst>
                                            <p:cond delay="1668"/>
                                          </p:stCondLst>
                                        </p:cTn>
                                        <p:tgtEl>
                                          <p:spTgt spid="14"/>
                                        </p:tgtEl>
                                      </p:cBhvr>
                                      <p:to x="100000" y="100000"/>
                                    </p:animScale>
                                    <p:animScale>
                                      <p:cBhvr>
                                        <p:cTn id="62" dur="26">
                                          <p:stCondLst>
                                            <p:cond delay="1808"/>
                                          </p:stCondLst>
                                        </p:cTn>
                                        <p:tgtEl>
                                          <p:spTgt spid="14"/>
                                        </p:tgtEl>
                                      </p:cBhvr>
                                      <p:to x="100000" y="95000"/>
                                    </p:animScale>
                                    <p:animScale>
                                      <p:cBhvr>
                                        <p:cTn id="63" dur="166" decel="50000">
                                          <p:stCondLst>
                                            <p:cond delay="1834"/>
                                          </p:stCondLst>
                                        </p:cTn>
                                        <p:tgtEl>
                                          <p:spTgt spid="14"/>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80">
                                          <p:stCondLst>
                                            <p:cond delay="0"/>
                                          </p:stCondLst>
                                        </p:cTn>
                                        <p:tgtEl>
                                          <p:spTgt spid="17"/>
                                        </p:tgtEl>
                                      </p:cBhvr>
                                    </p:animEffect>
                                    <p:anim calcmode="lin" valueType="num">
                                      <p:cBhvr>
                                        <p:cTn id="6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2" dur="26">
                                          <p:stCondLst>
                                            <p:cond delay="650"/>
                                          </p:stCondLst>
                                        </p:cTn>
                                        <p:tgtEl>
                                          <p:spTgt spid="17"/>
                                        </p:tgtEl>
                                      </p:cBhvr>
                                      <p:to x="100000" y="60000"/>
                                    </p:animScale>
                                    <p:animScale>
                                      <p:cBhvr>
                                        <p:cTn id="73" dur="166" decel="50000">
                                          <p:stCondLst>
                                            <p:cond delay="676"/>
                                          </p:stCondLst>
                                        </p:cTn>
                                        <p:tgtEl>
                                          <p:spTgt spid="17"/>
                                        </p:tgtEl>
                                      </p:cBhvr>
                                      <p:to x="100000" y="100000"/>
                                    </p:animScale>
                                    <p:animScale>
                                      <p:cBhvr>
                                        <p:cTn id="74" dur="26">
                                          <p:stCondLst>
                                            <p:cond delay="1312"/>
                                          </p:stCondLst>
                                        </p:cTn>
                                        <p:tgtEl>
                                          <p:spTgt spid="17"/>
                                        </p:tgtEl>
                                      </p:cBhvr>
                                      <p:to x="100000" y="80000"/>
                                    </p:animScale>
                                    <p:animScale>
                                      <p:cBhvr>
                                        <p:cTn id="75" dur="166" decel="50000">
                                          <p:stCondLst>
                                            <p:cond delay="1338"/>
                                          </p:stCondLst>
                                        </p:cTn>
                                        <p:tgtEl>
                                          <p:spTgt spid="17"/>
                                        </p:tgtEl>
                                      </p:cBhvr>
                                      <p:to x="100000" y="100000"/>
                                    </p:animScale>
                                    <p:animScale>
                                      <p:cBhvr>
                                        <p:cTn id="76" dur="26">
                                          <p:stCondLst>
                                            <p:cond delay="1642"/>
                                          </p:stCondLst>
                                        </p:cTn>
                                        <p:tgtEl>
                                          <p:spTgt spid="17"/>
                                        </p:tgtEl>
                                      </p:cBhvr>
                                      <p:to x="100000" y="90000"/>
                                    </p:animScale>
                                    <p:animScale>
                                      <p:cBhvr>
                                        <p:cTn id="77" dur="166" decel="50000">
                                          <p:stCondLst>
                                            <p:cond delay="1668"/>
                                          </p:stCondLst>
                                        </p:cTn>
                                        <p:tgtEl>
                                          <p:spTgt spid="17"/>
                                        </p:tgtEl>
                                      </p:cBhvr>
                                      <p:to x="100000" y="100000"/>
                                    </p:animScale>
                                    <p:animScale>
                                      <p:cBhvr>
                                        <p:cTn id="78" dur="26">
                                          <p:stCondLst>
                                            <p:cond delay="1808"/>
                                          </p:stCondLst>
                                        </p:cTn>
                                        <p:tgtEl>
                                          <p:spTgt spid="17"/>
                                        </p:tgtEl>
                                      </p:cBhvr>
                                      <p:to x="100000" y="95000"/>
                                    </p:animScale>
                                    <p:animScale>
                                      <p:cBhvr>
                                        <p:cTn id="79" dur="166" decel="50000">
                                          <p:stCondLst>
                                            <p:cond delay="1834"/>
                                          </p:stCondLst>
                                        </p:cTn>
                                        <p:tgtEl>
                                          <p:spTgt spid="1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down)">
                                      <p:cBhvr>
                                        <p:cTn id="84" dur="580">
                                          <p:stCondLst>
                                            <p:cond delay="0"/>
                                          </p:stCondLst>
                                        </p:cTn>
                                        <p:tgtEl>
                                          <p:spTgt spid="16"/>
                                        </p:tgtEl>
                                      </p:cBhvr>
                                    </p:animEffect>
                                    <p:anim calcmode="lin" valueType="num">
                                      <p:cBhvr>
                                        <p:cTn id="8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0" dur="26">
                                          <p:stCondLst>
                                            <p:cond delay="650"/>
                                          </p:stCondLst>
                                        </p:cTn>
                                        <p:tgtEl>
                                          <p:spTgt spid="16"/>
                                        </p:tgtEl>
                                      </p:cBhvr>
                                      <p:to x="100000" y="60000"/>
                                    </p:animScale>
                                    <p:animScale>
                                      <p:cBhvr>
                                        <p:cTn id="91" dur="166" decel="50000">
                                          <p:stCondLst>
                                            <p:cond delay="676"/>
                                          </p:stCondLst>
                                        </p:cTn>
                                        <p:tgtEl>
                                          <p:spTgt spid="16"/>
                                        </p:tgtEl>
                                      </p:cBhvr>
                                      <p:to x="100000" y="100000"/>
                                    </p:animScale>
                                    <p:animScale>
                                      <p:cBhvr>
                                        <p:cTn id="92" dur="26">
                                          <p:stCondLst>
                                            <p:cond delay="1312"/>
                                          </p:stCondLst>
                                        </p:cTn>
                                        <p:tgtEl>
                                          <p:spTgt spid="16"/>
                                        </p:tgtEl>
                                      </p:cBhvr>
                                      <p:to x="100000" y="80000"/>
                                    </p:animScale>
                                    <p:animScale>
                                      <p:cBhvr>
                                        <p:cTn id="93" dur="166" decel="50000">
                                          <p:stCondLst>
                                            <p:cond delay="1338"/>
                                          </p:stCondLst>
                                        </p:cTn>
                                        <p:tgtEl>
                                          <p:spTgt spid="16"/>
                                        </p:tgtEl>
                                      </p:cBhvr>
                                      <p:to x="100000" y="100000"/>
                                    </p:animScale>
                                    <p:animScale>
                                      <p:cBhvr>
                                        <p:cTn id="94" dur="26">
                                          <p:stCondLst>
                                            <p:cond delay="1642"/>
                                          </p:stCondLst>
                                        </p:cTn>
                                        <p:tgtEl>
                                          <p:spTgt spid="16"/>
                                        </p:tgtEl>
                                      </p:cBhvr>
                                      <p:to x="100000" y="90000"/>
                                    </p:animScale>
                                    <p:animScale>
                                      <p:cBhvr>
                                        <p:cTn id="95" dur="166" decel="50000">
                                          <p:stCondLst>
                                            <p:cond delay="1668"/>
                                          </p:stCondLst>
                                        </p:cTn>
                                        <p:tgtEl>
                                          <p:spTgt spid="16"/>
                                        </p:tgtEl>
                                      </p:cBhvr>
                                      <p:to x="100000" y="100000"/>
                                    </p:animScale>
                                    <p:animScale>
                                      <p:cBhvr>
                                        <p:cTn id="96" dur="26">
                                          <p:stCondLst>
                                            <p:cond delay="1808"/>
                                          </p:stCondLst>
                                        </p:cTn>
                                        <p:tgtEl>
                                          <p:spTgt spid="16"/>
                                        </p:tgtEl>
                                      </p:cBhvr>
                                      <p:to x="100000" y="95000"/>
                                    </p:animScale>
                                    <p:animScale>
                                      <p:cBhvr>
                                        <p:cTn id="97" dur="166" decel="50000">
                                          <p:stCondLst>
                                            <p:cond delay="1834"/>
                                          </p:stCondLst>
                                        </p:cTn>
                                        <p:tgtEl>
                                          <p:spTgt spid="16"/>
                                        </p:tgtEl>
                                      </p:cBhvr>
                                      <p:to x="100000" y="100000"/>
                                    </p:animScale>
                                  </p:childTnLst>
                                </p:cTn>
                              </p:par>
                              <p:par>
                                <p:cTn id="98" presetID="26"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down)">
                                      <p:cBhvr>
                                        <p:cTn id="100" dur="580">
                                          <p:stCondLst>
                                            <p:cond delay="0"/>
                                          </p:stCondLst>
                                        </p:cTn>
                                        <p:tgtEl>
                                          <p:spTgt spid="18"/>
                                        </p:tgtEl>
                                      </p:cBhvr>
                                    </p:animEffect>
                                    <p:anim calcmode="lin" valueType="num">
                                      <p:cBhvr>
                                        <p:cTn id="10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6" dur="26">
                                          <p:stCondLst>
                                            <p:cond delay="650"/>
                                          </p:stCondLst>
                                        </p:cTn>
                                        <p:tgtEl>
                                          <p:spTgt spid="18"/>
                                        </p:tgtEl>
                                      </p:cBhvr>
                                      <p:to x="100000" y="60000"/>
                                    </p:animScale>
                                    <p:animScale>
                                      <p:cBhvr>
                                        <p:cTn id="107" dur="166" decel="50000">
                                          <p:stCondLst>
                                            <p:cond delay="676"/>
                                          </p:stCondLst>
                                        </p:cTn>
                                        <p:tgtEl>
                                          <p:spTgt spid="18"/>
                                        </p:tgtEl>
                                      </p:cBhvr>
                                      <p:to x="100000" y="100000"/>
                                    </p:animScale>
                                    <p:animScale>
                                      <p:cBhvr>
                                        <p:cTn id="108" dur="26">
                                          <p:stCondLst>
                                            <p:cond delay="1312"/>
                                          </p:stCondLst>
                                        </p:cTn>
                                        <p:tgtEl>
                                          <p:spTgt spid="18"/>
                                        </p:tgtEl>
                                      </p:cBhvr>
                                      <p:to x="100000" y="80000"/>
                                    </p:animScale>
                                    <p:animScale>
                                      <p:cBhvr>
                                        <p:cTn id="109" dur="166" decel="50000">
                                          <p:stCondLst>
                                            <p:cond delay="1338"/>
                                          </p:stCondLst>
                                        </p:cTn>
                                        <p:tgtEl>
                                          <p:spTgt spid="18"/>
                                        </p:tgtEl>
                                      </p:cBhvr>
                                      <p:to x="100000" y="100000"/>
                                    </p:animScale>
                                    <p:animScale>
                                      <p:cBhvr>
                                        <p:cTn id="110" dur="26">
                                          <p:stCondLst>
                                            <p:cond delay="1642"/>
                                          </p:stCondLst>
                                        </p:cTn>
                                        <p:tgtEl>
                                          <p:spTgt spid="18"/>
                                        </p:tgtEl>
                                      </p:cBhvr>
                                      <p:to x="100000" y="90000"/>
                                    </p:animScale>
                                    <p:animScale>
                                      <p:cBhvr>
                                        <p:cTn id="111" dur="166" decel="50000">
                                          <p:stCondLst>
                                            <p:cond delay="1668"/>
                                          </p:stCondLst>
                                        </p:cTn>
                                        <p:tgtEl>
                                          <p:spTgt spid="18"/>
                                        </p:tgtEl>
                                      </p:cBhvr>
                                      <p:to x="100000" y="100000"/>
                                    </p:animScale>
                                    <p:animScale>
                                      <p:cBhvr>
                                        <p:cTn id="112" dur="26">
                                          <p:stCondLst>
                                            <p:cond delay="1808"/>
                                          </p:stCondLst>
                                        </p:cTn>
                                        <p:tgtEl>
                                          <p:spTgt spid="18"/>
                                        </p:tgtEl>
                                      </p:cBhvr>
                                      <p:to x="100000" y="95000"/>
                                    </p:animScale>
                                    <p:animScale>
                                      <p:cBhvr>
                                        <p:cTn id="113" dur="166" decel="50000">
                                          <p:stCondLst>
                                            <p:cond delay="1834"/>
                                          </p:stCondLst>
                                        </p:cTn>
                                        <p:tgtEl>
                                          <p:spTgt spid="18"/>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30" presetClass="entr" presetSubtype="0" fill="hold"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fade">
                                      <p:cBhvr>
                                        <p:cTn id="118" dur="800" decel="100000"/>
                                        <p:tgtEl>
                                          <p:spTgt spid="20"/>
                                        </p:tgtEl>
                                      </p:cBhvr>
                                    </p:animEffect>
                                    <p:anim calcmode="lin" valueType="num">
                                      <p:cBhvr>
                                        <p:cTn id="119" dur="800" decel="100000" fill="hold"/>
                                        <p:tgtEl>
                                          <p:spTgt spid="20"/>
                                        </p:tgtEl>
                                        <p:attrNameLst>
                                          <p:attrName>style.rotation</p:attrName>
                                        </p:attrNameLst>
                                      </p:cBhvr>
                                      <p:tavLst>
                                        <p:tav tm="0">
                                          <p:val>
                                            <p:fltVal val="-90"/>
                                          </p:val>
                                        </p:tav>
                                        <p:tav tm="100000">
                                          <p:val>
                                            <p:fltVal val="0"/>
                                          </p:val>
                                        </p:tav>
                                      </p:tavLst>
                                    </p:anim>
                                    <p:anim calcmode="lin" valueType="num">
                                      <p:cBhvr>
                                        <p:cTn id="120" dur="800" decel="100000" fill="hold"/>
                                        <p:tgtEl>
                                          <p:spTgt spid="20"/>
                                        </p:tgtEl>
                                        <p:attrNameLst>
                                          <p:attrName>ppt_x</p:attrName>
                                        </p:attrNameLst>
                                      </p:cBhvr>
                                      <p:tavLst>
                                        <p:tav tm="0">
                                          <p:val>
                                            <p:strVal val="#ppt_x+0.4"/>
                                          </p:val>
                                        </p:tav>
                                        <p:tav tm="100000">
                                          <p:val>
                                            <p:strVal val="#ppt_x-0.05"/>
                                          </p:val>
                                        </p:tav>
                                      </p:tavLst>
                                    </p:anim>
                                    <p:anim calcmode="lin" valueType="num">
                                      <p:cBhvr>
                                        <p:cTn id="121" dur="800" decel="100000" fill="hold"/>
                                        <p:tgtEl>
                                          <p:spTgt spid="20"/>
                                        </p:tgtEl>
                                        <p:attrNameLst>
                                          <p:attrName>ppt_y</p:attrName>
                                        </p:attrNameLst>
                                      </p:cBhvr>
                                      <p:tavLst>
                                        <p:tav tm="0">
                                          <p:val>
                                            <p:strVal val="#ppt_y-0.4"/>
                                          </p:val>
                                        </p:tav>
                                        <p:tav tm="100000">
                                          <p:val>
                                            <p:strVal val="#ppt_y+0.1"/>
                                          </p:val>
                                        </p:tav>
                                      </p:tavLst>
                                    </p:anim>
                                    <p:anim calcmode="lin" valueType="num">
                                      <p:cBhvr>
                                        <p:cTn id="122"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3"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24" presetID="30" presetClass="entr" presetSubtype="0"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800" decel="100000"/>
                                        <p:tgtEl>
                                          <p:spTgt spid="22"/>
                                        </p:tgtEl>
                                      </p:cBhvr>
                                    </p:animEffect>
                                    <p:anim calcmode="lin" valueType="num">
                                      <p:cBhvr>
                                        <p:cTn id="127" dur="800" decel="100000" fill="hold"/>
                                        <p:tgtEl>
                                          <p:spTgt spid="22"/>
                                        </p:tgtEl>
                                        <p:attrNameLst>
                                          <p:attrName>style.rotation</p:attrName>
                                        </p:attrNameLst>
                                      </p:cBhvr>
                                      <p:tavLst>
                                        <p:tav tm="0">
                                          <p:val>
                                            <p:fltVal val="-90"/>
                                          </p:val>
                                        </p:tav>
                                        <p:tav tm="100000">
                                          <p:val>
                                            <p:fltVal val="0"/>
                                          </p:val>
                                        </p:tav>
                                      </p:tavLst>
                                    </p:anim>
                                    <p:anim calcmode="lin" valueType="num">
                                      <p:cBhvr>
                                        <p:cTn id="128" dur="800" decel="100000" fill="hold"/>
                                        <p:tgtEl>
                                          <p:spTgt spid="22"/>
                                        </p:tgtEl>
                                        <p:attrNameLst>
                                          <p:attrName>ppt_x</p:attrName>
                                        </p:attrNameLst>
                                      </p:cBhvr>
                                      <p:tavLst>
                                        <p:tav tm="0">
                                          <p:val>
                                            <p:strVal val="#ppt_x+0.4"/>
                                          </p:val>
                                        </p:tav>
                                        <p:tav tm="100000">
                                          <p:val>
                                            <p:strVal val="#ppt_x-0.05"/>
                                          </p:val>
                                        </p:tav>
                                      </p:tavLst>
                                    </p:anim>
                                    <p:anim calcmode="lin" valueType="num">
                                      <p:cBhvr>
                                        <p:cTn id="129" dur="800" decel="100000" fill="hold"/>
                                        <p:tgtEl>
                                          <p:spTgt spid="22"/>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7" grpId="0" animBg="1"/>
      <p:bldP spid="17" grpId="0" animBg="1"/>
      <p:bldP spid="18"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916362"/>
          </a:xfrm>
          <a:effectLst>
            <a:innerShdw blurRad="63500" dist="50800" dir="13500000">
              <a:prstClr val="black">
                <a:alpha val="50000"/>
              </a:prstClr>
            </a:innerShdw>
          </a:effectLst>
        </p:spPr>
        <p:style>
          <a:lnRef idx="1">
            <a:schemeClr val="accent1"/>
          </a:lnRef>
          <a:fillRef idx="1001">
            <a:schemeClr val="dk2"/>
          </a:fillRef>
          <a:effectRef idx="2">
            <a:schemeClr val="accent1"/>
          </a:effectRef>
          <a:fontRef idx="minor">
            <a:schemeClr val="lt1"/>
          </a:fontRef>
        </p:style>
        <p:txBody>
          <a:bodyPr>
            <a:normAutofit/>
          </a:bodyPr>
          <a:lstStyle/>
          <a:p>
            <a:pPr marL="571500" indent="-571500" algn="just">
              <a:buFont typeface="Wingdings" pitchFamily="2" charset="2"/>
              <a:buChar char="Ø"/>
            </a:pPr>
            <a:r>
              <a:rPr lang="en-US" sz="2800" dirty="0" err="1" smtClean="0">
                <a:solidFill>
                  <a:srgbClr val="FFFF00"/>
                </a:solidFill>
              </a:rPr>
              <a:t>চরম</a:t>
            </a:r>
            <a:r>
              <a:rPr lang="en-US" sz="2800" dirty="0" smtClean="0">
                <a:solidFill>
                  <a:srgbClr val="FFFF00"/>
                </a:solidFill>
              </a:rPr>
              <a:t> </a:t>
            </a:r>
            <a:r>
              <a:rPr lang="en-US" sz="2800" dirty="0" err="1" smtClean="0">
                <a:solidFill>
                  <a:srgbClr val="FFFF00"/>
                </a:solidFill>
              </a:rPr>
              <a:t>সাম্প্রদায়িক</a:t>
            </a:r>
            <a:r>
              <a:rPr lang="en-US" sz="2800" dirty="0" smtClean="0">
                <a:solidFill>
                  <a:srgbClr val="FFFF00"/>
                </a:solidFill>
              </a:rPr>
              <a:t> </a:t>
            </a:r>
            <a:r>
              <a:rPr lang="en-US" sz="2800" dirty="0" err="1" smtClean="0">
                <a:solidFill>
                  <a:srgbClr val="FFFF00"/>
                </a:solidFill>
              </a:rPr>
              <a:t>দাংগা</a:t>
            </a:r>
            <a:r>
              <a:rPr lang="en-US" sz="2800" dirty="0" smtClean="0">
                <a:solidFill>
                  <a:srgbClr val="FFFF00"/>
                </a:solidFill>
              </a:rPr>
              <a:t>  </a:t>
            </a:r>
            <a:r>
              <a:rPr lang="en-US" sz="2800" dirty="0" err="1" smtClean="0">
                <a:solidFill>
                  <a:srgbClr val="FFFF00"/>
                </a:solidFill>
              </a:rPr>
              <a:t>হাংগামা</a:t>
            </a:r>
            <a:r>
              <a:rPr lang="en-US" sz="2800" dirty="0" smtClean="0">
                <a:solidFill>
                  <a:srgbClr val="FFFF00"/>
                </a:solidFill>
              </a:rPr>
              <a:t> </a:t>
            </a:r>
            <a:r>
              <a:rPr lang="en-US" sz="2800" dirty="0" err="1" smtClean="0">
                <a:solidFill>
                  <a:srgbClr val="FFFF00"/>
                </a:solidFill>
              </a:rPr>
              <a:t>এবং</a:t>
            </a:r>
            <a:r>
              <a:rPr lang="en-US" sz="2800" dirty="0" smtClean="0">
                <a:solidFill>
                  <a:srgbClr val="FFFF00"/>
                </a:solidFill>
              </a:rPr>
              <a:t> </a:t>
            </a:r>
            <a:r>
              <a:rPr lang="en-US" sz="2800" dirty="0" err="1" smtClean="0">
                <a:solidFill>
                  <a:srgbClr val="FFFF00"/>
                </a:solidFill>
              </a:rPr>
              <a:t>কংগ্রেস</a:t>
            </a:r>
            <a:r>
              <a:rPr lang="en-US" sz="2800" dirty="0" smtClean="0">
                <a:solidFill>
                  <a:srgbClr val="FFFF00"/>
                </a:solidFill>
              </a:rPr>
              <a:t> ও </a:t>
            </a:r>
            <a:r>
              <a:rPr lang="en-US" sz="2800" dirty="0" err="1" smtClean="0">
                <a:solidFill>
                  <a:srgbClr val="FFFF00"/>
                </a:solidFill>
              </a:rPr>
              <a:t>মুসলিম</a:t>
            </a:r>
            <a:r>
              <a:rPr lang="en-US" sz="2800" dirty="0" smtClean="0">
                <a:solidFill>
                  <a:srgbClr val="FFFF00"/>
                </a:solidFill>
              </a:rPr>
              <a:t> </a:t>
            </a:r>
            <a:r>
              <a:rPr lang="en-US" sz="2800" dirty="0" err="1" smtClean="0">
                <a:solidFill>
                  <a:srgbClr val="FFFF00"/>
                </a:solidFill>
              </a:rPr>
              <a:t>লীগের</a:t>
            </a:r>
            <a:r>
              <a:rPr lang="en-US" sz="2800" dirty="0" smtClean="0">
                <a:solidFill>
                  <a:srgbClr val="FFFF00"/>
                </a:solidFill>
              </a:rPr>
              <a:t> </a:t>
            </a:r>
            <a:r>
              <a:rPr lang="en-US" sz="2800" dirty="0" err="1" smtClean="0">
                <a:solidFill>
                  <a:srgbClr val="FFFF00"/>
                </a:solidFill>
              </a:rPr>
              <a:t>পরষ্পর</a:t>
            </a:r>
            <a:r>
              <a:rPr lang="en-US" sz="2800" dirty="0" smtClean="0">
                <a:solidFill>
                  <a:srgbClr val="FFFF00"/>
                </a:solidFill>
              </a:rPr>
              <a:t> </a:t>
            </a:r>
            <a:r>
              <a:rPr lang="en-US" sz="2800" dirty="0" err="1" smtClean="0">
                <a:solidFill>
                  <a:srgbClr val="FFFF00"/>
                </a:solidFill>
              </a:rPr>
              <a:t>বিরোধী</a:t>
            </a:r>
            <a:r>
              <a:rPr lang="en-US" sz="2800" dirty="0" smtClean="0">
                <a:solidFill>
                  <a:srgbClr val="FFFF00"/>
                </a:solidFill>
              </a:rPr>
              <a:t> </a:t>
            </a:r>
            <a:r>
              <a:rPr lang="en-US" sz="2800" dirty="0" err="1" smtClean="0">
                <a:solidFill>
                  <a:srgbClr val="FFFF00"/>
                </a:solidFill>
              </a:rPr>
              <a:t>দাবীর</a:t>
            </a:r>
            <a:r>
              <a:rPr lang="en-US" sz="2800" dirty="0" smtClean="0">
                <a:solidFill>
                  <a:srgbClr val="FFFF00"/>
                </a:solidFill>
              </a:rPr>
              <a:t> </a:t>
            </a:r>
            <a:r>
              <a:rPr lang="en-US" sz="2800" dirty="0" err="1" smtClean="0">
                <a:solidFill>
                  <a:srgbClr val="FFFF00"/>
                </a:solidFill>
              </a:rPr>
              <a:t>প্রেক্ষিতে</a:t>
            </a:r>
            <a:r>
              <a:rPr lang="en-US" sz="2800" dirty="0" smtClean="0">
                <a:solidFill>
                  <a:srgbClr val="FFFF00"/>
                </a:solidFill>
              </a:rPr>
              <a:t> ১৯৪৬ </a:t>
            </a:r>
            <a:r>
              <a:rPr lang="en-US" sz="2800" dirty="0" err="1" smtClean="0">
                <a:solidFill>
                  <a:srgbClr val="FFFF00"/>
                </a:solidFill>
              </a:rPr>
              <a:t>সালের</a:t>
            </a:r>
            <a:r>
              <a:rPr lang="en-US" sz="2800" dirty="0" smtClean="0">
                <a:solidFill>
                  <a:srgbClr val="FFFF00"/>
                </a:solidFill>
              </a:rPr>
              <a:t> </a:t>
            </a:r>
            <a:r>
              <a:rPr lang="en-US" sz="2800" dirty="0" err="1" smtClean="0">
                <a:solidFill>
                  <a:srgbClr val="FFFF00"/>
                </a:solidFill>
              </a:rPr>
              <a:t>মন্ত্রী</a:t>
            </a:r>
            <a:r>
              <a:rPr lang="en-US" sz="2800" dirty="0" smtClean="0">
                <a:solidFill>
                  <a:srgbClr val="FFFF00"/>
                </a:solidFill>
              </a:rPr>
              <a:t> </a:t>
            </a:r>
            <a:r>
              <a:rPr lang="en-US" sz="2800" dirty="0" err="1" smtClean="0">
                <a:solidFill>
                  <a:srgbClr val="FFFF00"/>
                </a:solidFill>
              </a:rPr>
              <a:t>মিশন</a:t>
            </a:r>
            <a:r>
              <a:rPr lang="en-US" sz="2800" dirty="0" smtClean="0">
                <a:solidFill>
                  <a:srgbClr val="FFFF00"/>
                </a:solidFill>
              </a:rPr>
              <a:t> </a:t>
            </a:r>
            <a:r>
              <a:rPr lang="en-US" sz="2800" dirty="0" err="1" smtClean="0">
                <a:solidFill>
                  <a:srgbClr val="FFFF00"/>
                </a:solidFill>
              </a:rPr>
              <a:t>পরিকল্পণা</a:t>
            </a:r>
            <a:r>
              <a:rPr lang="en-US" sz="2800" dirty="0" smtClean="0">
                <a:solidFill>
                  <a:srgbClr val="FFFF00"/>
                </a:solidFill>
              </a:rPr>
              <a:t> </a:t>
            </a:r>
            <a:r>
              <a:rPr lang="en-US" sz="2800" dirty="0" err="1" smtClean="0">
                <a:solidFill>
                  <a:srgbClr val="FFFF00"/>
                </a:solidFill>
              </a:rPr>
              <a:t>ব্যার্থতায়</a:t>
            </a:r>
            <a:r>
              <a:rPr lang="en-US" sz="2800" dirty="0" smtClean="0">
                <a:solidFill>
                  <a:srgbClr val="FFFF00"/>
                </a:solidFill>
              </a:rPr>
              <a:t> </a:t>
            </a:r>
            <a:r>
              <a:rPr lang="en-US" sz="2800" dirty="0" err="1" smtClean="0">
                <a:solidFill>
                  <a:srgbClr val="FFFF00"/>
                </a:solidFill>
              </a:rPr>
              <a:t>পর্যবসিত</a:t>
            </a:r>
            <a:r>
              <a:rPr lang="en-US" sz="2800" dirty="0" smtClean="0">
                <a:solidFill>
                  <a:srgbClr val="FFFF00"/>
                </a:solidFill>
              </a:rPr>
              <a:t> </a:t>
            </a:r>
            <a:r>
              <a:rPr lang="en-US" sz="2800" dirty="0" err="1" smtClean="0">
                <a:solidFill>
                  <a:srgbClr val="FFFF00"/>
                </a:solidFill>
              </a:rPr>
              <a:t>হলে</a:t>
            </a:r>
            <a:r>
              <a:rPr lang="en-US" sz="2800" dirty="0" smtClean="0">
                <a:solidFill>
                  <a:srgbClr val="FFFF00"/>
                </a:solidFill>
              </a:rPr>
              <a:t> </a:t>
            </a:r>
            <a:r>
              <a:rPr lang="en-US" sz="2800" dirty="0" err="1" smtClean="0">
                <a:solidFill>
                  <a:srgbClr val="FFFF00"/>
                </a:solidFill>
              </a:rPr>
              <a:t>ব্রিটিশ</a:t>
            </a:r>
            <a:r>
              <a:rPr lang="en-US" sz="2800" dirty="0" smtClean="0">
                <a:solidFill>
                  <a:srgbClr val="FFFF00"/>
                </a:solidFill>
              </a:rPr>
              <a:t> </a:t>
            </a:r>
            <a:r>
              <a:rPr lang="en-US" sz="2800" dirty="0" err="1" smtClean="0">
                <a:solidFill>
                  <a:srgbClr val="FFFF00"/>
                </a:solidFill>
              </a:rPr>
              <a:t>প্রধান</a:t>
            </a:r>
            <a:r>
              <a:rPr lang="en-US" sz="2800" dirty="0" smtClean="0">
                <a:solidFill>
                  <a:srgbClr val="FFFF00"/>
                </a:solidFill>
              </a:rPr>
              <a:t> </a:t>
            </a:r>
            <a:r>
              <a:rPr lang="en-US" sz="2800" dirty="0" err="1" smtClean="0">
                <a:solidFill>
                  <a:srgbClr val="FFFF00"/>
                </a:solidFill>
              </a:rPr>
              <a:t>মন্ত্রী</a:t>
            </a:r>
            <a:r>
              <a:rPr lang="en-US" sz="2800" dirty="0" smtClean="0">
                <a:solidFill>
                  <a:srgbClr val="FFFF00"/>
                </a:solidFill>
              </a:rPr>
              <a:t> </a:t>
            </a:r>
            <a:r>
              <a:rPr lang="en-US" sz="2800" dirty="0" err="1" smtClean="0">
                <a:solidFill>
                  <a:srgbClr val="FFFF00"/>
                </a:solidFill>
              </a:rPr>
              <a:t>এটলী</a:t>
            </a:r>
            <a:r>
              <a:rPr lang="en-US" sz="2800" dirty="0" smtClean="0">
                <a:solidFill>
                  <a:srgbClr val="FFFF00"/>
                </a:solidFill>
              </a:rPr>
              <a:t> ১৯৪৭ </a:t>
            </a:r>
            <a:r>
              <a:rPr lang="en-US" sz="2800" dirty="0" err="1" smtClean="0">
                <a:solidFill>
                  <a:srgbClr val="FFFF00"/>
                </a:solidFill>
              </a:rPr>
              <a:t>সালের</a:t>
            </a:r>
            <a:r>
              <a:rPr lang="en-US" sz="2800" dirty="0" smtClean="0">
                <a:solidFill>
                  <a:srgbClr val="FFFF00"/>
                </a:solidFill>
              </a:rPr>
              <a:t> ২০ </a:t>
            </a:r>
            <a:r>
              <a:rPr lang="en-US" sz="2800" dirty="0" err="1" smtClean="0">
                <a:solidFill>
                  <a:srgbClr val="FFFF00"/>
                </a:solidFill>
              </a:rPr>
              <a:t>ফেব্রুয়ারী</a:t>
            </a:r>
            <a:r>
              <a:rPr lang="en-US" sz="2800" dirty="0" smtClean="0">
                <a:solidFill>
                  <a:srgbClr val="FFFF00"/>
                </a:solidFill>
              </a:rPr>
              <a:t> </a:t>
            </a:r>
            <a:r>
              <a:rPr lang="en-US" sz="2800" dirty="0" err="1" smtClean="0">
                <a:solidFill>
                  <a:srgbClr val="FFFF00"/>
                </a:solidFill>
              </a:rPr>
              <a:t>হাউজ</a:t>
            </a:r>
            <a:r>
              <a:rPr lang="en-US" sz="2800" dirty="0" smtClean="0">
                <a:solidFill>
                  <a:srgbClr val="FFFF00"/>
                </a:solidFill>
              </a:rPr>
              <a:t> </a:t>
            </a:r>
            <a:r>
              <a:rPr lang="en-US" sz="2800" dirty="0" err="1" smtClean="0">
                <a:solidFill>
                  <a:srgbClr val="FFFF00"/>
                </a:solidFill>
              </a:rPr>
              <a:t>অব</a:t>
            </a:r>
            <a:r>
              <a:rPr lang="en-US" sz="2800" dirty="0" smtClean="0">
                <a:solidFill>
                  <a:srgbClr val="FFFF00"/>
                </a:solidFill>
              </a:rPr>
              <a:t> </a:t>
            </a:r>
            <a:r>
              <a:rPr lang="en-US" sz="2800" dirty="0" err="1" smtClean="0">
                <a:solidFill>
                  <a:srgbClr val="FFFF00"/>
                </a:solidFill>
              </a:rPr>
              <a:t>কমন্স</a:t>
            </a:r>
            <a:r>
              <a:rPr lang="en-US" sz="2800" dirty="0" smtClean="0">
                <a:solidFill>
                  <a:srgbClr val="FFFF00"/>
                </a:solidFill>
              </a:rPr>
              <a:t> </a:t>
            </a:r>
            <a:r>
              <a:rPr lang="en-US" sz="2800" dirty="0" err="1" smtClean="0">
                <a:solidFill>
                  <a:srgbClr val="FFFF00"/>
                </a:solidFill>
              </a:rPr>
              <a:t>সভায়</a:t>
            </a:r>
            <a:r>
              <a:rPr lang="en-US" sz="2800" dirty="0" smtClean="0">
                <a:solidFill>
                  <a:srgbClr val="FFFF00"/>
                </a:solidFill>
              </a:rPr>
              <a:t> </a:t>
            </a:r>
            <a:r>
              <a:rPr lang="en-US" sz="2800" dirty="0" err="1" smtClean="0">
                <a:solidFill>
                  <a:srgbClr val="FFFF00"/>
                </a:solidFill>
              </a:rPr>
              <a:t>বক্তৃতাকলে</a:t>
            </a:r>
            <a:r>
              <a:rPr lang="en-US" sz="2800" dirty="0" smtClean="0">
                <a:solidFill>
                  <a:srgbClr val="FFFF00"/>
                </a:solidFill>
              </a:rPr>
              <a:t> ১৯৪৮ </a:t>
            </a:r>
            <a:r>
              <a:rPr lang="en-US" sz="2800" dirty="0" err="1" smtClean="0">
                <a:solidFill>
                  <a:srgbClr val="FFFF00"/>
                </a:solidFill>
              </a:rPr>
              <a:t>সালের</a:t>
            </a:r>
            <a:r>
              <a:rPr lang="en-US" sz="2800" dirty="0" smtClean="0">
                <a:solidFill>
                  <a:srgbClr val="FFFF00"/>
                </a:solidFill>
              </a:rPr>
              <a:t> </a:t>
            </a:r>
            <a:r>
              <a:rPr lang="en-US" sz="2800" dirty="0" err="1" smtClean="0">
                <a:solidFill>
                  <a:srgbClr val="FFFF00"/>
                </a:solidFill>
              </a:rPr>
              <a:t>জুন</a:t>
            </a:r>
            <a:r>
              <a:rPr lang="en-US" sz="2800" dirty="0" smtClean="0">
                <a:solidFill>
                  <a:srgbClr val="FFFF00"/>
                </a:solidFill>
              </a:rPr>
              <a:t> </a:t>
            </a:r>
            <a:r>
              <a:rPr lang="en-US" sz="2800" dirty="0" err="1" smtClean="0">
                <a:solidFill>
                  <a:srgbClr val="FFFF00"/>
                </a:solidFill>
              </a:rPr>
              <a:t>মাসের</a:t>
            </a:r>
            <a:r>
              <a:rPr lang="en-US" sz="2800" dirty="0" smtClean="0">
                <a:solidFill>
                  <a:srgbClr val="FFFF00"/>
                </a:solidFill>
              </a:rPr>
              <a:t> </a:t>
            </a:r>
            <a:r>
              <a:rPr lang="en-US" sz="2800" dirty="0" err="1" smtClean="0">
                <a:solidFill>
                  <a:srgbClr val="FFFF00"/>
                </a:solidFill>
              </a:rPr>
              <a:t>মধ্যে</a:t>
            </a:r>
            <a:r>
              <a:rPr lang="en-US" sz="2800" dirty="0" smtClean="0">
                <a:solidFill>
                  <a:srgbClr val="FFFF00"/>
                </a:solidFill>
              </a:rPr>
              <a:t> </a:t>
            </a:r>
            <a:r>
              <a:rPr lang="en-US" sz="2800" dirty="0" err="1" smtClean="0">
                <a:solidFill>
                  <a:srgbClr val="FFFF00"/>
                </a:solidFill>
              </a:rPr>
              <a:t>ভারতীয়দের</a:t>
            </a:r>
            <a:r>
              <a:rPr lang="en-US" sz="2800" dirty="0" smtClean="0">
                <a:solidFill>
                  <a:srgbClr val="FFFF00"/>
                </a:solidFill>
              </a:rPr>
              <a:t> </a:t>
            </a:r>
            <a:r>
              <a:rPr lang="en-US" sz="2800" dirty="0" err="1" smtClean="0">
                <a:solidFill>
                  <a:srgbClr val="FFFF00"/>
                </a:solidFill>
              </a:rPr>
              <a:t>হাতে</a:t>
            </a:r>
            <a:r>
              <a:rPr lang="en-US" sz="2800" dirty="0" smtClean="0">
                <a:solidFill>
                  <a:srgbClr val="FFFF00"/>
                </a:solidFill>
              </a:rPr>
              <a:t> </a:t>
            </a:r>
            <a:r>
              <a:rPr lang="en-US" sz="2800" dirty="0" err="1" smtClean="0">
                <a:solidFill>
                  <a:srgbClr val="FFFF00"/>
                </a:solidFill>
              </a:rPr>
              <a:t>ক্ষমতা</a:t>
            </a:r>
            <a:r>
              <a:rPr lang="en-US" sz="2800" dirty="0" smtClean="0">
                <a:solidFill>
                  <a:srgbClr val="FFFF00"/>
                </a:solidFill>
              </a:rPr>
              <a:t> </a:t>
            </a:r>
            <a:r>
              <a:rPr lang="en-US" sz="2800" dirty="0" err="1" smtClean="0">
                <a:solidFill>
                  <a:srgbClr val="FFFF00"/>
                </a:solidFill>
              </a:rPr>
              <a:t>হস্তান্তর</a:t>
            </a:r>
            <a:r>
              <a:rPr lang="en-US" sz="2800" dirty="0" smtClean="0">
                <a:solidFill>
                  <a:srgbClr val="FFFF00"/>
                </a:solidFill>
              </a:rPr>
              <a:t> </a:t>
            </a:r>
            <a:r>
              <a:rPr lang="en-US" sz="2800" dirty="0" err="1" smtClean="0">
                <a:solidFill>
                  <a:srgbClr val="FFFF00"/>
                </a:solidFill>
              </a:rPr>
              <a:t>করার</a:t>
            </a:r>
            <a:r>
              <a:rPr lang="en-US" sz="2800" dirty="0" smtClean="0">
                <a:solidFill>
                  <a:srgbClr val="FFFF00"/>
                </a:solidFill>
              </a:rPr>
              <a:t> </a:t>
            </a:r>
            <a:r>
              <a:rPr lang="en-US" sz="2800" dirty="0" err="1" smtClean="0">
                <a:solidFill>
                  <a:srgbClr val="FFFF00"/>
                </a:solidFill>
              </a:rPr>
              <a:t>সিদ্ধান্ত</a:t>
            </a:r>
            <a:r>
              <a:rPr lang="en-US" sz="2800" dirty="0" smtClean="0">
                <a:solidFill>
                  <a:srgbClr val="FFFF00"/>
                </a:solidFill>
              </a:rPr>
              <a:t> </a:t>
            </a:r>
            <a:r>
              <a:rPr lang="en-US" sz="2800" dirty="0" err="1" smtClean="0">
                <a:solidFill>
                  <a:srgbClr val="FFFF00"/>
                </a:solidFill>
              </a:rPr>
              <a:t>গ্রহন</a:t>
            </a:r>
            <a:r>
              <a:rPr lang="en-US" sz="2800" dirty="0" smtClean="0">
                <a:solidFill>
                  <a:srgbClr val="FFFF00"/>
                </a:solidFill>
              </a:rPr>
              <a:t> </a:t>
            </a:r>
            <a:r>
              <a:rPr lang="en-US" sz="2800" dirty="0" err="1" smtClean="0">
                <a:solidFill>
                  <a:srgbClr val="FFFF00"/>
                </a:solidFill>
              </a:rPr>
              <a:t>করার</a:t>
            </a:r>
            <a:r>
              <a:rPr lang="en-US" sz="2800" dirty="0" smtClean="0">
                <a:solidFill>
                  <a:srgbClr val="FFFF00"/>
                </a:solidFill>
              </a:rPr>
              <a:t> </a:t>
            </a:r>
            <a:r>
              <a:rPr lang="en-US" sz="2800" dirty="0" err="1" smtClean="0">
                <a:solidFill>
                  <a:srgbClr val="FFFF00"/>
                </a:solidFill>
              </a:rPr>
              <a:t>কথা</a:t>
            </a:r>
            <a:r>
              <a:rPr lang="en-US" sz="2800" dirty="0" smtClean="0">
                <a:solidFill>
                  <a:srgbClr val="FFFF00"/>
                </a:solidFill>
              </a:rPr>
              <a:t> </a:t>
            </a:r>
            <a:r>
              <a:rPr lang="en-US" sz="2800" dirty="0" err="1" smtClean="0">
                <a:solidFill>
                  <a:srgbClr val="FFFF00"/>
                </a:solidFill>
              </a:rPr>
              <a:t>ঘোষনা</a:t>
            </a:r>
            <a:r>
              <a:rPr lang="en-US" sz="2800" dirty="0" smtClean="0">
                <a:solidFill>
                  <a:srgbClr val="FFFF00"/>
                </a:solidFill>
              </a:rPr>
              <a:t> </a:t>
            </a:r>
            <a:r>
              <a:rPr lang="en-US" sz="2800" dirty="0" err="1" smtClean="0">
                <a:solidFill>
                  <a:srgbClr val="FFFF00"/>
                </a:solidFill>
              </a:rPr>
              <a:t>করেন</a:t>
            </a:r>
            <a:r>
              <a:rPr lang="en-US" sz="2800" dirty="0" smtClean="0">
                <a:solidFill>
                  <a:srgbClr val="FFFF00"/>
                </a:solidFill>
              </a:rPr>
              <a:t>।  </a:t>
            </a:r>
            <a:endParaRPr lang="en-US" sz="2800" dirty="0">
              <a:solidFill>
                <a:srgbClr val="FFFF00"/>
              </a:solidFill>
            </a:endParaRPr>
          </a:p>
        </p:txBody>
      </p:sp>
    </p:spTree>
    <p:extLst>
      <p:ext uri="{BB962C8B-B14F-4D97-AF65-F5344CB8AC3E}">
        <p14:creationId xmlns:p14="http://schemas.microsoft.com/office/powerpoint/2010/main" val="234986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47800"/>
            <a:ext cx="6400800" cy="5140941"/>
          </a:xfrm>
        </p:spPr>
      </p:pic>
      <p:sp>
        <p:nvSpPr>
          <p:cNvPr id="4" name="Title 1"/>
          <p:cNvSpPr>
            <a:spLocks noGrp="1"/>
          </p:cNvSpPr>
          <p:nvPr>
            <p:ph type="title"/>
          </p:nvPr>
        </p:nvSpPr>
        <p:spPr>
          <a:ln w="12700"/>
        </p:spPr>
        <p:style>
          <a:lnRef idx="3">
            <a:schemeClr val="lt1"/>
          </a:lnRef>
          <a:fillRef idx="1">
            <a:schemeClr val="dk1"/>
          </a:fillRef>
          <a:effectRef idx="1">
            <a:schemeClr val="dk1"/>
          </a:effectRef>
          <a:fontRef idx="minor">
            <a:schemeClr val="lt1"/>
          </a:fontRef>
        </p:style>
        <p:txBody>
          <a:bodyPr/>
          <a:lstStyle/>
          <a:p>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ভারত</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ও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পাকিস্তান</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বিভক্তি</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মানচিত্র</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39455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95400"/>
            <a:ext cx="8229600"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
            </a:r>
            <a:br>
              <a:rPr lang="en-US" dirty="0" smtClean="0"/>
            </a:br>
            <a:r>
              <a:rPr lang="en-US" dirty="0" smtClean="0"/>
              <a:t>‍”১৯৪৭ </a:t>
            </a:r>
            <a:r>
              <a:rPr lang="en-US" dirty="0" err="1" smtClean="0"/>
              <a:t>সালের</a:t>
            </a:r>
            <a:r>
              <a:rPr lang="en-US" dirty="0" smtClean="0"/>
              <a:t> </a:t>
            </a:r>
            <a:r>
              <a:rPr lang="en-US" dirty="0" err="1" smtClean="0"/>
              <a:t>ভারত</a:t>
            </a:r>
            <a:r>
              <a:rPr lang="en-US" dirty="0" smtClean="0"/>
              <a:t> </a:t>
            </a:r>
            <a:r>
              <a:rPr lang="en-US" dirty="0" err="1" smtClean="0"/>
              <a:t>স্বাধীনতা</a:t>
            </a:r>
            <a:r>
              <a:rPr lang="en-US" dirty="0" smtClean="0"/>
              <a:t> </a:t>
            </a:r>
            <a:r>
              <a:rPr lang="en-US" dirty="0" err="1" smtClean="0"/>
              <a:t>আইন</a:t>
            </a:r>
            <a:r>
              <a:rPr lang="en-US" dirty="0" smtClean="0"/>
              <a:t>”</a:t>
            </a:r>
            <a:br>
              <a:rPr lang="en-US" dirty="0" smtClean="0"/>
            </a:b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0718" y="2514600"/>
            <a:ext cx="3611563" cy="3611563"/>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52445" y="2590800"/>
            <a:ext cx="3977864" cy="3505200"/>
          </a:xfrm>
        </p:spPr>
      </p:pic>
      <p:sp>
        <p:nvSpPr>
          <p:cNvPr id="5" name="Title 1"/>
          <p:cNvSpPr txBox="1">
            <a:spLocks/>
          </p:cNvSpPr>
          <p:nvPr/>
        </p:nvSpPr>
        <p:spPr>
          <a:xfrm>
            <a:off x="2362200" y="228600"/>
            <a:ext cx="4495800" cy="9144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
            </a:r>
            <a:br>
              <a:rPr lang="en-US" sz="2400" dirty="0" smtClean="0"/>
            </a:b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পাঠ</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ঘোষণা</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16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2133600"/>
          </a:xfrm>
        </p:spPr>
        <p:txBody>
          <a:bodyPr>
            <a:normAutofit/>
          </a:bodyPr>
          <a:lstStyle/>
          <a:p>
            <a:r>
              <a:rPr lang="en-US" sz="2800" dirty="0" err="1" smtClean="0"/>
              <a:t>শিক্ষার্থীরা</a:t>
            </a:r>
            <a:r>
              <a:rPr lang="en-US" sz="2800" dirty="0" smtClean="0"/>
              <a:t> </a:t>
            </a:r>
            <a:r>
              <a:rPr lang="en-US" sz="2800" dirty="0" err="1" smtClean="0"/>
              <a:t>আলোচনা</a:t>
            </a:r>
            <a:r>
              <a:rPr lang="en-US" sz="2800" dirty="0" smtClean="0"/>
              <a:t> </a:t>
            </a:r>
            <a:r>
              <a:rPr lang="en-US" sz="2800" dirty="0" err="1" smtClean="0"/>
              <a:t>শেষে</a:t>
            </a:r>
            <a:r>
              <a:rPr lang="en-US" sz="2800" dirty="0" smtClean="0"/>
              <a:t>:</a:t>
            </a:r>
            <a:br>
              <a:rPr lang="en-US" sz="2800" dirty="0" smtClean="0"/>
            </a:br>
            <a:r>
              <a:rPr lang="en-US" sz="2800" dirty="0" smtClean="0"/>
              <a:t>*  </a:t>
            </a:r>
            <a:r>
              <a:rPr lang="en-US" sz="2400" dirty="0" err="1" smtClean="0"/>
              <a:t>ভারত</a:t>
            </a:r>
            <a:r>
              <a:rPr lang="en-US" sz="2400" dirty="0" smtClean="0"/>
              <a:t> </a:t>
            </a:r>
            <a:r>
              <a:rPr lang="en-US" sz="2400" dirty="0" err="1" smtClean="0"/>
              <a:t>স্বাধীণতা</a:t>
            </a:r>
            <a:r>
              <a:rPr lang="en-US" sz="2400" dirty="0" smtClean="0"/>
              <a:t> </a:t>
            </a:r>
            <a:r>
              <a:rPr lang="en-US" sz="2400" dirty="0" err="1" smtClean="0"/>
              <a:t>আইন</a:t>
            </a:r>
            <a:r>
              <a:rPr lang="en-US" sz="2400" dirty="0" smtClean="0"/>
              <a:t> </a:t>
            </a:r>
            <a:r>
              <a:rPr lang="en-US" sz="2400" dirty="0" err="1" smtClean="0"/>
              <a:t>কী</a:t>
            </a:r>
            <a:r>
              <a:rPr lang="en-US" sz="2400" dirty="0" smtClean="0"/>
              <a:t> </a:t>
            </a:r>
            <a:r>
              <a:rPr lang="en-US" sz="2400" dirty="0" err="1" smtClean="0"/>
              <a:t>বুঝতে</a:t>
            </a:r>
            <a:r>
              <a:rPr lang="en-US" sz="2400" dirty="0" smtClean="0"/>
              <a:t> </a:t>
            </a:r>
            <a:r>
              <a:rPr lang="en-US" sz="2400" dirty="0" err="1" smtClean="0"/>
              <a:t>পারবে</a:t>
            </a:r>
            <a:r>
              <a:rPr lang="en-US" sz="2400" dirty="0" smtClean="0"/>
              <a:t>।</a:t>
            </a:r>
            <a:br>
              <a:rPr lang="en-US" sz="2400" dirty="0" smtClean="0"/>
            </a:br>
            <a:r>
              <a:rPr lang="en-US" sz="2400" dirty="0" smtClean="0"/>
              <a:t>*   </a:t>
            </a:r>
            <a:r>
              <a:rPr lang="en-US" sz="2400" dirty="0" err="1" smtClean="0"/>
              <a:t>ভারত</a:t>
            </a:r>
            <a:r>
              <a:rPr lang="en-US" sz="2400" dirty="0" smtClean="0"/>
              <a:t> </a:t>
            </a:r>
            <a:r>
              <a:rPr lang="en-US" sz="2400" dirty="0" err="1" smtClean="0"/>
              <a:t>স্বাধীণতা</a:t>
            </a:r>
            <a:r>
              <a:rPr lang="en-US" sz="2400" dirty="0" smtClean="0"/>
              <a:t> </a:t>
            </a:r>
            <a:r>
              <a:rPr lang="en-US" sz="2400" dirty="0" err="1" smtClean="0"/>
              <a:t>আইনের</a:t>
            </a:r>
            <a:r>
              <a:rPr lang="en-US" sz="2400" dirty="0" smtClean="0"/>
              <a:t> </a:t>
            </a:r>
            <a:r>
              <a:rPr lang="en-US" sz="2400" dirty="0" err="1" smtClean="0"/>
              <a:t>প্রেক্ষাপট</a:t>
            </a:r>
            <a:r>
              <a:rPr lang="en-US" sz="2400" dirty="0" smtClean="0"/>
              <a:t> </a:t>
            </a:r>
            <a:r>
              <a:rPr lang="en-US" sz="2400" dirty="0" err="1" smtClean="0"/>
              <a:t>জানতে</a:t>
            </a:r>
            <a:r>
              <a:rPr lang="en-US" sz="2400" dirty="0" smtClean="0"/>
              <a:t> </a:t>
            </a:r>
            <a:r>
              <a:rPr lang="en-US" sz="2400" dirty="0" err="1" smtClean="0"/>
              <a:t>পারবে</a:t>
            </a:r>
            <a:r>
              <a:rPr lang="en-US" sz="2400" dirty="0" smtClean="0"/>
              <a:t>।</a:t>
            </a:r>
            <a:br>
              <a:rPr lang="en-US" sz="2400" dirty="0" smtClean="0"/>
            </a:br>
            <a:r>
              <a:rPr lang="en-US" sz="2400" dirty="0" smtClean="0"/>
              <a:t>*   </a:t>
            </a:r>
            <a:r>
              <a:rPr lang="en-US" sz="2400" dirty="0" err="1" smtClean="0"/>
              <a:t>ভারত</a:t>
            </a:r>
            <a:r>
              <a:rPr lang="en-US" sz="2400" dirty="0" smtClean="0"/>
              <a:t> </a:t>
            </a:r>
            <a:r>
              <a:rPr lang="en-US" sz="2400" dirty="0" err="1" smtClean="0"/>
              <a:t>স্বাধীণতা</a:t>
            </a:r>
            <a:r>
              <a:rPr lang="en-US" sz="2400" dirty="0" smtClean="0"/>
              <a:t> </a:t>
            </a:r>
            <a:r>
              <a:rPr lang="en-US" sz="2400" dirty="0" err="1" smtClean="0"/>
              <a:t>আইনের</a:t>
            </a:r>
            <a:r>
              <a:rPr lang="en-US" sz="2400" dirty="0" smtClean="0"/>
              <a:t> </a:t>
            </a:r>
            <a:r>
              <a:rPr lang="en-US" sz="2400" dirty="0" err="1" smtClean="0"/>
              <a:t>বৈশিষ্ট্য</a:t>
            </a:r>
            <a:r>
              <a:rPr lang="en-US" sz="2400" dirty="0" smtClean="0"/>
              <a:t> </a:t>
            </a:r>
            <a:r>
              <a:rPr lang="en-US" sz="2400" dirty="0" err="1" smtClean="0"/>
              <a:t>জানতে</a:t>
            </a:r>
            <a:r>
              <a:rPr lang="en-US" sz="2400" dirty="0" smtClean="0"/>
              <a:t> </a:t>
            </a:r>
            <a:r>
              <a:rPr lang="en-US" sz="2400" dirty="0" err="1" smtClean="0"/>
              <a:t>পারবে</a:t>
            </a:r>
            <a:r>
              <a:rPr lang="en-US" sz="2400" dirty="0" smtClean="0"/>
              <a:t>।</a:t>
            </a:r>
            <a:br>
              <a:rPr lang="en-US" sz="2400" dirty="0" smtClean="0"/>
            </a:br>
            <a:r>
              <a:rPr lang="en-US" sz="2400" dirty="0" smtClean="0"/>
              <a:t>*   </a:t>
            </a:r>
            <a:r>
              <a:rPr lang="en-US" sz="2400" dirty="0" err="1" smtClean="0"/>
              <a:t>ভারত</a:t>
            </a:r>
            <a:r>
              <a:rPr lang="en-US" sz="2400" dirty="0" smtClean="0"/>
              <a:t> </a:t>
            </a:r>
            <a:r>
              <a:rPr lang="en-US" sz="2400" dirty="0" err="1" smtClean="0"/>
              <a:t>স্বাধীণতা</a:t>
            </a:r>
            <a:r>
              <a:rPr lang="en-US" sz="2400" dirty="0" smtClean="0"/>
              <a:t> </a:t>
            </a:r>
            <a:r>
              <a:rPr lang="en-US" sz="2400" dirty="0" err="1" smtClean="0"/>
              <a:t>আইনের</a:t>
            </a:r>
            <a:r>
              <a:rPr lang="en-US" sz="2400" dirty="0" smtClean="0"/>
              <a:t> </a:t>
            </a:r>
            <a:r>
              <a:rPr lang="en-US" sz="2400" dirty="0" err="1" smtClean="0"/>
              <a:t>প্রেক্ষাপট</a:t>
            </a:r>
            <a:r>
              <a:rPr lang="en-US" sz="2400" dirty="0" smtClean="0"/>
              <a:t> </a:t>
            </a:r>
            <a:r>
              <a:rPr lang="en-US" sz="2400" dirty="0" err="1" smtClean="0"/>
              <a:t>ব্যাখ্যা</a:t>
            </a:r>
            <a:r>
              <a:rPr lang="en-US" sz="2400" dirty="0" smtClean="0"/>
              <a:t> </a:t>
            </a:r>
            <a:r>
              <a:rPr lang="en-US" sz="2400" dirty="0" err="1" smtClean="0"/>
              <a:t>করতে</a:t>
            </a:r>
            <a:r>
              <a:rPr lang="en-US" sz="2400" dirty="0" smtClean="0"/>
              <a:t> </a:t>
            </a:r>
            <a:r>
              <a:rPr lang="en-US" sz="2400" dirty="0" err="1" smtClean="0"/>
              <a:t>পারবে</a:t>
            </a:r>
            <a:r>
              <a:rPr lang="en-US" sz="2400" dirty="0" smtClean="0"/>
              <a:t>।  </a:t>
            </a:r>
            <a:endParaRPr lang="en-US" sz="2400" dirty="0"/>
          </a:p>
        </p:txBody>
      </p:sp>
      <p:sp>
        <p:nvSpPr>
          <p:cNvPr id="3" name="Text Placeholder 2"/>
          <p:cNvSpPr>
            <a:spLocks noGrp="1"/>
          </p:cNvSpPr>
          <p:nvPr>
            <p:ph type="body" idx="1"/>
          </p:nvPr>
        </p:nvSpPr>
        <p:spPr>
          <a:xfrm>
            <a:off x="3048000" y="762000"/>
            <a:ext cx="3962400" cy="990599"/>
          </a:xfrm>
        </p:spPr>
        <p:style>
          <a:lnRef idx="2">
            <a:schemeClr val="dk1">
              <a:shade val="50000"/>
            </a:schemeClr>
          </a:lnRef>
          <a:fillRef idx="1">
            <a:schemeClr val="dk1"/>
          </a:fillRef>
          <a:effectRef idx="0">
            <a:schemeClr val="dk1"/>
          </a:effectRef>
          <a:fontRef idx="minor">
            <a:schemeClr val="lt1"/>
          </a:fontRef>
        </p:style>
        <p:txBody>
          <a:bodyPr>
            <a:normAutofit fontScale="40000" lnSpcReduction="20000"/>
          </a:bodyPr>
          <a:lstStyle/>
          <a:p>
            <a:endParaRPr lang="en-US" dirty="0" smtClean="0"/>
          </a:p>
          <a:p>
            <a:endParaRPr lang="en-US" dirty="0"/>
          </a:p>
          <a:p>
            <a:pPr algn="ctr"/>
            <a:r>
              <a:rPr lang="en-US" sz="11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শিখন</a:t>
            </a:r>
            <a:r>
              <a:rPr lang="en-US" sz="11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11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ফল</a:t>
            </a:r>
            <a:endParaRPr lang="en-US" sz="11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endParaRPr lang="en-US" dirty="0" smtClean="0"/>
          </a:p>
        </p:txBody>
      </p:sp>
    </p:spTree>
    <p:extLst>
      <p:ext uri="{BB962C8B-B14F-4D97-AF65-F5344CB8AC3E}">
        <p14:creationId xmlns:p14="http://schemas.microsoft.com/office/powerpoint/2010/main" val="72895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p:spPr>
        <p:style>
          <a:lnRef idx="0">
            <a:schemeClr val="accent3"/>
          </a:lnRef>
          <a:fillRef idx="3">
            <a:schemeClr val="accent3"/>
          </a:fillRef>
          <a:effectRef idx="3">
            <a:schemeClr val="accent3"/>
          </a:effectRef>
          <a:fontRef idx="minor">
            <a:schemeClr val="lt1"/>
          </a:fontRef>
        </p:style>
        <p:txBody>
          <a:bodyPr/>
          <a:lstStyle/>
          <a:p>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উপস্থাপন</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itle 1"/>
          <p:cNvSpPr txBox="1">
            <a:spLocks/>
          </p:cNvSpPr>
          <p:nvPr/>
        </p:nvSpPr>
        <p:spPr>
          <a:xfrm>
            <a:off x="602673" y="175260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800" dirty="0"/>
          </a:p>
        </p:txBody>
      </p:sp>
      <p:sp>
        <p:nvSpPr>
          <p:cNvPr id="4" name="TextBox 3"/>
          <p:cNvSpPr txBox="1"/>
          <p:nvPr/>
        </p:nvSpPr>
        <p:spPr>
          <a:xfrm>
            <a:off x="914400" y="1511617"/>
            <a:ext cx="7543800" cy="4431983"/>
          </a:xfrm>
          <a:prstGeom prst="rect">
            <a:avLst/>
          </a:prstGeom>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dirty="0" smtClean="0">
                <a:blipFill>
                  <a:blip r:embed="rId3"/>
                  <a:tile tx="0" ty="0" sx="100000" sy="100000" flip="none" algn="tl"/>
                </a:blipFill>
              </a:rPr>
              <a:t>	</a:t>
            </a:r>
          </a:p>
          <a:p>
            <a:pPr algn="just"/>
            <a:r>
              <a:rPr lang="en-US" sz="2400" dirty="0">
                <a:blipFill>
                  <a:blip r:embed="rId3"/>
                  <a:tile tx="0" ty="0" sx="100000" sy="100000" flip="none" algn="tl"/>
                </a:blipFill>
              </a:rPr>
              <a:t>	</a:t>
            </a:r>
            <a:r>
              <a:rPr lang="en-US" sz="2000" b="1" dirty="0" smtClean="0">
                <a:solidFill>
                  <a:schemeClr val="tx1"/>
                </a:solidFill>
              </a:rPr>
              <a:t>১৯৪৭ </a:t>
            </a:r>
            <a:r>
              <a:rPr lang="en-US" sz="2000" b="1" dirty="0" err="1" smtClean="0">
                <a:solidFill>
                  <a:schemeClr val="tx1"/>
                </a:solidFill>
              </a:rPr>
              <a:t>সালের</a:t>
            </a:r>
            <a:r>
              <a:rPr lang="en-US" sz="2000" b="1" dirty="0" smtClean="0">
                <a:solidFill>
                  <a:schemeClr val="tx1"/>
                </a:solidFill>
              </a:rPr>
              <a:t> ২২মার্চ </a:t>
            </a:r>
            <a:r>
              <a:rPr lang="en-US" sz="2000" b="1" dirty="0" err="1" smtClean="0">
                <a:solidFill>
                  <a:schemeClr val="tx1"/>
                </a:solidFill>
              </a:rPr>
              <a:t>লর্ড</a:t>
            </a:r>
            <a:r>
              <a:rPr lang="en-US" sz="2000" b="1" dirty="0" smtClean="0">
                <a:solidFill>
                  <a:schemeClr val="tx1"/>
                </a:solidFill>
              </a:rPr>
              <a:t> </a:t>
            </a:r>
            <a:r>
              <a:rPr lang="en-US" sz="2000" b="1" dirty="0" err="1" smtClean="0">
                <a:solidFill>
                  <a:schemeClr val="tx1"/>
                </a:solidFill>
              </a:rPr>
              <a:t>মাউন্ট</a:t>
            </a:r>
            <a:r>
              <a:rPr lang="en-US" sz="2000" b="1" dirty="0" smtClean="0">
                <a:solidFill>
                  <a:schemeClr val="tx1"/>
                </a:solidFill>
              </a:rPr>
              <a:t> </a:t>
            </a:r>
            <a:r>
              <a:rPr lang="en-US" sz="2000" b="1" dirty="0" err="1" smtClean="0">
                <a:solidFill>
                  <a:schemeClr val="tx1"/>
                </a:solidFill>
              </a:rPr>
              <a:t>ব্যাটেন</a:t>
            </a:r>
            <a:r>
              <a:rPr lang="en-US" sz="2000" b="1" dirty="0" smtClean="0">
                <a:solidFill>
                  <a:schemeClr val="tx1"/>
                </a:solidFill>
              </a:rPr>
              <a:t> </a:t>
            </a:r>
            <a:r>
              <a:rPr lang="en-US" sz="2000" b="1" dirty="0" err="1" smtClean="0">
                <a:solidFill>
                  <a:schemeClr val="tx1"/>
                </a:solidFill>
              </a:rPr>
              <a:t>দিল্লীতে</a:t>
            </a:r>
            <a:r>
              <a:rPr lang="en-US" sz="2000" b="1" dirty="0" smtClean="0">
                <a:solidFill>
                  <a:schemeClr val="tx1"/>
                </a:solidFill>
              </a:rPr>
              <a:t> </a:t>
            </a:r>
            <a:r>
              <a:rPr lang="en-US" sz="2000" b="1" dirty="0" err="1" smtClean="0">
                <a:solidFill>
                  <a:schemeClr val="tx1"/>
                </a:solidFill>
              </a:rPr>
              <a:t>আগমণ</a:t>
            </a:r>
            <a:r>
              <a:rPr lang="en-US" sz="2000" b="1" dirty="0" smtClean="0">
                <a:solidFill>
                  <a:schemeClr val="tx1"/>
                </a:solidFill>
              </a:rPr>
              <a:t> </a:t>
            </a:r>
            <a:r>
              <a:rPr lang="en-US" sz="2000" b="1" dirty="0" err="1" smtClean="0">
                <a:solidFill>
                  <a:schemeClr val="tx1"/>
                </a:solidFill>
              </a:rPr>
              <a:t>করে</a:t>
            </a:r>
            <a:r>
              <a:rPr lang="en-US" sz="2000" b="1" dirty="0" smtClean="0">
                <a:solidFill>
                  <a:schemeClr val="tx1"/>
                </a:solidFill>
              </a:rPr>
              <a:t> </a:t>
            </a:r>
            <a:r>
              <a:rPr lang="en-US" sz="2000" b="1" dirty="0" err="1" smtClean="0">
                <a:solidFill>
                  <a:schemeClr val="tx1"/>
                </a:solidFill>
              </a:rPr>
              <a:t>ভারত</a:t>
            </a:r>
            <a:r>
              <a:rPr lang="en-US" sz="2000" b="1" dirty="0" smtClean="0">
                <a:solidFill>
                  <a:schemeClr val="tx1"/>
                </a:solidFill>
              </a:rPr>
              <a:t> </a:t>
            </a:r>
            <a:r>
              <a:rPr lang="en-US" sz="2000" b="1" dirty="0" err="1" smtClean="0">
                <a:solidFill>
                  <a:schemeClr val="tx1"/>
                </a:solidFill>
              </a:rPr>
              <a:t>বর্ষের</a:t>
            </a:r>
            <a:r>
              <a:rPr lang="en-US" sz="2000" b="1" dirty="0" smtClean="0">
                <a:solidFill>
                  <a:schemeClr val="tx1"/>
                </a:solidFill>
              </a:rPr>
              <a:t> </a:t>
            </a:r>
            <a:r>
              <a:rPr lang="en-US" sz="2000" b="1" dirty="0" err="1" smtClean="0">
                <a:solidFill>
                  <a:schemeClr val="tx1"/>
                </a:solidFill>
              </a:rPr>
              <a:t>বিরাজমান</a:t>
            </a:r>
            <a:r>
              <a:rPr lang="en-US" sz="2000" b="1" dirty="0" smtClean="0">
                <a:solidFill>
                  <a:schemeClr val="tx1"/>
                </a:solidFill>
              </a:rPr>
              <a:t> </a:t>
            </a:r>
            <a:r>
              <a:rPr lang="en-US" sz="2000" b="1" dirty="0" err="1" smtClean="0">
                <a:solidFill>
                  <a:schemeClr val="tx1"/>
                </a:solidFill>
              </a:rPr>
              <a:t>সমস্যা</a:t>
            </a:r>
            <a:r>
              <a:rPr lang="en-US" sz="2000" b="1" dirty="0" smtClean="0">
                <a:solidFill>
                  <a:schemeClr val="tx1"/>
                </a:solidFill>
              </a:rPr>
              <a:t> </a:t>
            </a:r>
            <a:r>
              <a:rPr lang="en-US" sz="2000" b="1" dirty="0" err="1" smtClean="0">
                <a:solidFill>
                  <a:schemeClr val="tx1"/>
                </a:solidFill>
              </a:rPr>
              <a:t>সমাধোনের</a:t>
            </a:r>
            <a:r>
              <a:rPr lang="en-US" sz="2000" b="1" dirty="0" smtClean="0">
                <a:solidFill>
                  <a:schemeClr val="tx1"/>
                </a:solidFill>
              </a:rPr>
              <a:t> </a:t>
            </a:r>
            <a:r>
              <a:rPr lang="en-US" sz="2000" b="1" dirty="0" err="1" smtClean="0">
                <a:solidFill>
                  <a:schemeClr val="tx1"/>
                </a:solidFill>
              </a:rPr>
              <a:t>উদ্যোগ</a:t>
            </a:r>
            <a:r>
              <a:rPr lang="en-US" sz="2000" b="1" dirty="0" smtClean="0">
                <a:solidFill>
                  <a:schemeClr val="tx1"/>
                </a:solidFill>
              </a:rPr>
              <a:t> </a:t>
            </a:r>
            <a:r>
              <a:rPr lang="en-US" sz="2000" b="1" dirty="0" err="1" smtClean="0">
                <a:solidFill>
                  <a:schemeClr val="tx1"/>
                </a:solidFill>
              </a:rPr>
              <a:t>গ্রহণ</a:t>
            </a:r>
            <a:r>
              <a:rPr lang="en-US" sz="2000" b="1" dirty="0" smtClean="0">
                <a:solidFill>
                  <a:schemeClr val="tx1"/>
                </a:solidFill>
              </a:rPr>
              <a:t> </a:t>
            </a:r>
            <a:r>
              <a:rPr lang="en-US" sz="2000" b="1" dirty="0" err="1" smtClean="0">
                <a:solidFill>
                  <a:schemeClr val="tx1"/>
                </a:solidFill>
              </a:rPr>
              <a:t>করেন</a:t>
            </a:r>
            <a:r>
              <a:rPr lang="en-US" sz="2000" b="1" dirty="0" smtClean="0">
                <a:solidFill>
                  <a:schemeClr val="tx1"/>
                </a:solidFill>
              </a:rPr>
              <a:t>। </a:t>
            </a:r>
            <a:r>
              <a:rPr lang="en-US" sz="2000" b="1" dirty="0" err="1" smtClean="0">
                <a:solidFill>
                  <a:schemeClr val="tx1"/>
                </a:solidFill>
              </a:rPr>
              <a:t>তিনি</a:t>
            </a:r>
            <a:r>
              <a:rPr lang="en-US" sz="2000" b="1" dirty="0" smtClean="0">
                <a:solidFill>
                  <a:schemeClr val="tx1"/>
                </a:solidFill>
              </a:rPr>
              <a:t> </a:t>
            </a:r>
            <a:r>
              <a:rPr lang="en-US" sz="2000" b="1" dirty="0" err="1" smtClean="0">
                <a:solidFill>
                  <a:schemeClr val="tx1"/>
                </a:solidFill>
              </a:rPr>
              <a:t>ভারত</a:t>
            </a:r>
            <a:r>
              <a:rPr lang="en-US" sz="2000" b="1" dirty="0" smtClean="0">
                <a:solidFill>
                  <a:schemeClr val="tx1"/>
                </a:solidFill>
              </a:rPr>
              <a:t> </a:t>
            </a:r>
            <a:r>
              <a:rPr lang="en-US" sz="2000" b="1" dirty="0" err="1" smtClean="0">
                <a:solidFill>
                  <a:schemeClr val="tx1"/>
                </a:solidFill>
              </a:rPr>
              <a:t>বর্ষের</a:t>
            </a:r>
            <a:r>
              <a:rPr lang="en-US" sz="2000" b="1" dirty="0" smtClean="0">
                <a:solidFill>
                  <a:schemeClr val="tx1"/>
                </a:solidFill>
              </a:rPr>
              <a:t> </a:t>
            </a:r>
            <a:r>
              <a:rPr lang="en-US" sz="2000" b="1" dirty="0" err="1" smtClean="0">
                <a:solidFill>
                  <a:schemeClr val="tx1"/>
                </a:solidFill>
              </a:rPr>
              <a:t>প্রধান</a:t>
            </a:r>
            <a:r>
              <a:rPr lang="en-US" sz="2000" b="1" dirty="0" smtClean="0">
                <a:solidFill>
                  <a:schemeClr val="tx1"/>
                </a:solidFill>
              </a:rPr>
              <a:t> </a:t>
            </a:r>
            <a:r>
              <a:rPr lang="en-US" sz="2000" b="1" dirty="0" err="1" smtClean="0">
                <a:solidFill>
                  <a:schemeClr val="tx1"/>
                </a:solidFill>
              </a:rPr>
              <a:t>প্রধান</a:t>
            </a:r>
            <a:r>
              <a:rPr lang="en-US" sz="2000" b="1" dirty="0" smtClean="0">
                <a:solidFill>
                  <a:schemeClr val="tx1"/>
                </a:solidFill>
              </a:rPr>
              <a:t> </a:t>
            </a:r>
            <a:r>
              <a:rPr lang="en-US" sz="2000" b="1" dirty="0" err="1" smtClean="0">
                <a:solidFill>
                  <a:schemeClr val="tx1"/>
                </a:solidFill>
              </a:rPr>
              <a:t>নেতৃবর্গের</a:t>
            </a:r>
            <a:r>
              <a:rPr lang="en-US" sz="2000" b="1" dirty="0" smtClean="0">
                <a:solidFill>
                  <a:schemeClr val="tx1"/>
                </a:solidFill>
              </a:rPr>
              <a:t> </a:t>
            </a:r>
            <a:r>
              <a:rPr lang="en-US" sz="2000" b="1" dirty="0" err="1" smtClean="0">
                <a:solidFill>
                  <a:schemeClr val="tx1"/>
                </a:solidFill>
              </a:rPr>
              <a:t>সপাথে</a:t>
            </a:r>
            <a:r>
              <a:rPr lang="en-US" sz="2000" b="1" dirty="0" smtClean="0">
                <a:solidFill>
                  <a:schemeClr val="tx1"/>
                </a:solidFill>
              </a:rPr>
              <a:t> </a:t>
            </a:r>
            <a:r>
              <a:rPr lang="en-US" sz="2000" b="1" dirty="0" err="1" smtClean="0">
                <a:solidFill>
                  <a:schemeClr val="tx1"/>
                </a:solidFill>
              </a:rPr>
              <a:t>আলাপ</a:t>
            </a:r>
            <a:r>
              <a:rPr lang="en-US" sz="2000" b="1" dirty="0" smtClean="0">
                <a:solidFill>
                  <a:schemeClr val="tx1"/>
                </a:solidFill>
              </a:rPr>
              <a:t> </a:t>
            </a:r>
            <a:r>
              <a:rPr lang="en-US" sz="2000" b="1" dirty="0" err="1" smtClean="0">
                <a:solidFill>
                  <a:schemeClr val="tx1"/>
                </a:solidFill>
              </a:rPr>
              <a:t>আলোচনায়</a:t>
            </a:r>
            <a:r>
              <a:rPr lang="en-US" sz="2000" b="1" dirty="0" smtClean="0">
                <a:solidFill>
                  <a:schemeClr val="tx1"/>
                </a:solidFill>
              </a:rPr>
              <a:t> </a:t>
            </a:r>
            <a:r>
              <a:rPr lang="en-US" sz="2000" b="1" dirty="0" err="1" smtClean="0">
                <a:solidFill>
                  <a:schemeClr val="tx1"/>
                </a:solidFill>
              </a:rPr>
              <a:t>সমলিত</a:t>
            </a:r>
            <a:r>
              <a:rPr lang="en-US" sz="2000" b="1" dirty="0" smtClean="0">
                <a:solidFill>
                  <a:schemeClr val="tx1"/>
                </a:solidFill>
              </a:rPr>
              <a:t> </a:t>
            </a:r>
            <a:r>
              <a:rPr lang="en-US" sz="2000" b="1" dirty="0" err="1" smtClean="0">
                <a:solidFill>
                  <a:schemeClr val="tx1"/>
                </a:solidFill>
              </a:rPr>
              <a:t>হন</a:t>
            </a:r>
            <a:r>
              <a:rPr lang="en-US" sz="2000" b="1" dirty="0" smtClean="0">
                <a:solidFill>
                  <a:schemeClr val="tx1"/>
                </a:solidFill>
              </a:rPr>
              <a:t>। </a:t>
            </a:r>
            <a:r>
              <a:rPr lang="en-US" sz="2000" b="1" dirty="0" err="1" smtClean="0">
                <a:solidFill>
                  <a:schemeClr val="tx1"/>
                </a:solidFill>
              </a:rPr>
              <a:t>অবশেষে</a:t>
            </a:r>
            <a:r>
              <a:rPr lang="en-US" sz="2000" b="1" dirty="0" smtClean="0">
                <a:solidFill>
                  <a:schemeClr val="tx1"/>
                </a:solidFill>
              </a:rPr>
              <a:t> </a:t>
            </a:r>
            <a:r>
              <a:rPr lang="en-US" sz="2000" b="1" dirty="0" err="1" smtClean="0">
                <a:solidFill>
                  <a:schemeClr val="tx1"/>
                </a:solidFill>
              </a:rPr>
              <a:t>ঘটনার</a:t>
            </a:r>
            <a:r>
              <a:rPr lang="en-US" sz="2000" b="1" dirty="0" smtClean="0">
                <a:solidFill>
                  <a:schemeClr val="tx1"/>
                </a:solidFill>
              </a:rPr>
              <a:t> </a:t>
            </a:r>
            <a:r>
              <a:rPr lang="en-US" sz="2000" b="1" dirty="0" err="1" smtClean="0">
                <a:solidFill>
                  <a:schemeClr val="tx1"/>
                </a:solidFill>
              </a:rPr>
              <a:t>গভীরতা</a:t>
            </a:r>
            <a:r>
              <a:rPr lang="en-US" sz="2000" b="1" dirty="0" smtClean="0">
                <a:solidFill>
                  <a:schemeClr val="tx1"/>
                </a:solidFill>
              </a:rPr>
              <a:t> </a:t>
            </a:r>
            <a:r>
              <a:rPr lang="en-US" sz="2000" b="1" dirty="0" err="1" smtClean="0">
                <a:solidFill>
                  <a:schemeClr val="tx1"/>
                </a:solidFill>
              </a:rPr>
              <a:t>উপলব্ধি</a:t>
            </a:r>
            <a:r>
              <a:rPr lang="en-US" sz="2000" b="1" dirty="0" smtClean="0">
                <a:solidFill>
                  <a:schemeClr val="tx1"/>
                </a:solidFill>
              </a:rPr>
              <a:t> </a:t>
            </a:r>
            <a:r>
              <a:rPr lang="en-US" sz="2000" b="1" dirty="0" err="1" smtClean="0">
                <a:solidFill>
                  <a:schemeClr val="tx1"/>
                </a:solidFill>
              </a:rPr>
              <a:t>করে</a:t>
            </a:r>
            <a:r>
              <a:rPr lang="en-US" sz="2000" b="1" dirty="0" smtClean="0">
                <a:solidFill>
                  <a:schemeClr val="tx1"/>
                </a:solidFill>
              </a:rPr>
              <a:t> ১৯৪৭ </a:t>
            </a:r>
            <a:r>
              <a:rPr lang="en-US" sz="2000" b="1" dirty="0" err="1" smtClean="0">
                <a:solidFill>
                  <a:schemeClr val="tx1"/>
                </a:solidFill>
              </a:rPr>
              <a:t>সালের</a:t>
            </a:r>
            <a:r>
              <a:rPr lang="en-US" sz="2000" b="1" dirty="0" smtClean="0">
                <a:solidFill>
                  <a:schemeClr val="tx1"/>
                </a:solidFill>
              </a:rPr>
              <a:t> ১রা </a:t>
            </a:r>
            <a:r>
              <a:rPr lang="en-US" sz="2000" b="1" dirty="0" err="1" smtClean="0">
                <a:solidFill>
                  <a:schemeClr val="tx1"/>
                </a:solidFill>
              </a:rPr>
              <a:t>জুন</a:t>
            </a:r>
            <a:r>
              <a:rPr lang="en-US" sz="2000" b="1" dirty="0" smtClean="0">
                <a:solidFill>
                  <a:schemeClr val="tx1"/>
                </a:solidFill>
              </a:rPr>
              <a:t> </a:t>
            </a:r>
            <a:r>
              <a:rPr lang="en-US" sz="2000" b="1" dirty="0" err="1" smtClean="0">
                <a:solidFill>
                  <a:schemeClr val="tx1"/>
                </a:solidFill>
              </a:rPr>
              <a:t>কংগ্রেস</a:t>
            </a:r>
            <a:r>
              <a:rPr lang="en-US" sz="2000" b="1" dirty="0" smtClean="0">
                <a:solidFill>
                  <a:schemeClr val="tx1"/>
                </a:solidFill>
              </a:rPr>
              <a:t> ও </a:t>
            </a:r>
            <a:r>
              <a:rPr lang="en-US" sz="2000" b="1" dirty="0" err="1" smtClean="0">
                <a:solidFill>
                  <a:schemeClr val="tx1"/>
                </a:solidFill>
              </a:rPr>
              <a:t>মুসলিমলীগ</a:t>
            </a:r>
            <a:r>
              <a:rPr lang="en-US" sz="2000" b="1" dirty="0" smtClean="0">
                <a:solidFill>
                  <a:schemeClr val="tx1"/>
                </a:solidFill>
              </a:rPr>
              <a:t> ও </a:t>
            </a:r>
            <a:r>
              <a:rPr lang="en-US" sz="2000" b="1" dirty="0" err="1" smtClean="0">
                <a:solidFill>
                  <a:schemeClr val="tx1"/>
                </a:solidFill>
              </a:rPr>
              <a:t>শিখ</a:t>
            </a:r>
            <a:r>
              <a:rPr lang="en-US" sz="2000" b="1" dirty="0" smtClean="0">
                <a:solidFill>
                  <a:schemeClr val="tx1"/>
                </a:solidFill>
              </a:rPr>
              <a:t> </a:t>
            </a:r>
            <a:r>
              <a:rPr lang="en-US" sz="2000" b="1" dirty="0" err="1" smtClean="0">
                <a:solidFill>
                  <a:schemeClr val="tx1"/>
                </a:solidFill>
              </a:rPr>
              <a:t>নেতৃবৃন্দের</a:t>
            </a:r>
            <a:r>
              <a:rPr lang="en-US" sz="2000" b="1" dirty="0" smtClean="0">
                <a:solidFill>
                  <a:schemeClr val="tx1"/>
                </a:solidFill>
              </a:rPr>
              <a:t> </a:t>
            </a:r>
            <a:r>
              <a:rPr lang="en-US" sz="2000" b="1" dirty="0" err="1" smtClean="0">
                <a:solidFill>
                  <a:schemeClr val="tx1"/>
                </a:solidFill>
              </a:rPr>
              <a:t>সাথে</a:t>
            </a:r>
            <a:r>
              <a:rPr lang="en-US" sz="2000" b="1" dirty="0" smtClean="0">
                <a:solidFill>
                  <a:schemeClr val="tx1"/>
                </a:solidFill>
              </a:rPr>
              <a:t> </a:t>
            </a:r>
            <a:r>
              <a:rPr lang="en-US" sz="2000" b="1" dirty="0" err="1" smtClean="0">
                <a:solidFill>
                  <a:schemeClr val="tx1"/>
                </a:solidFill>
              </a:rPr>
              <a:t>এক</a:t>
            </a:r>
            <a:r>
              <a:rPr lang="en-US" sz="2000" b="1" dirty="0" smtClean="0">
                <a:solidFill>
                  <a:schemeClr val="tx1"/>
                </a:solidFill>
              </a:rPr>
              <a:t> </a:t>
            </a:r>
            <a:r>
              <a:rPr lang="en-US" sz="2000" b="1" dirty="0" err="1" smtClean="0">
                <a:solidFill>
                  <a:schemeClr val="tx1"/>
                </a:solidFill>
              </a:rPr>
              <a:t>বার্ষিক</a:t>
            </a:r>
            <a:r>
              <a:rPr lang="en-US" sz="2000" b="1" dirty="0" smtClean="0">
                <a:solidFill>
                  <a:schemeClr val="tx1"/>
                </a:solidFill>
              </a:rPr>
              <a:t> </a:t>
            </a:r>
            <a:r>
              <a:rPr lang="en-US" sz="2000" b="1" dirty="0" err="1" smtClean="0">
                <a:solidFill>
                  <a:schemeClr val="tx1"/>
                </a:solidFill>
              </a:rPr>
              <a:t>আলাপ</a:t>
            </a:r>
            <a:r>
              <a:rPr lang="en-US" sz="2000" b="1" dirty="0" smtClean="0">
                <a:solidFill>
                  <a:schemeClr val="tx1"/>
                </a:solidFill>
              </a:rPr>
              <a:t> </a:t>
            </a:r>
            <a:r>
              <a:rPr lang="en-US" sz="2000" b="1" dirty="0" err="1" smtClean="0">
                <a:solidFill>
                  <a:schemeClr val="tx1"/>
                </a:solidFill>
              </a:rPr>
              <a:t>আলোচনা</a:t>
            </a:r>
            <a:r>
              <a:rPr lang="en-US" sz="2000" b="1" dirty="0" smtClean="0">
                <a:solidFill>
                  <a:schemeClr val="tx1"/>
                </a:solidFill>
              </a:rPr>
              <a:t> </a:t>
            </a:r>
            <a:r>
              <a:rPr lang="en-US" sz="2000" b="1" dirty="0" err="1" smtClean="0">
                <a:solidFill>
                  <a:schemeClr val="tx1"/>
                </a:solidFill>
              </a:rPr>
              <a:t>বৈঠকে</a:t>
            </a:r>
            <a:r>
              <a:rPr lang="en-US" sz="2000" b="1" dirty="0" smtClean="0">
                <a:solidFill>
                  <a:schemeClr val="tx1"/>
                </a:solidFill>
              </a:rPr>
              <a:t> </a:t>
            </a:r>
            <a:r>
              <a:rPr lang="en-US" sz="2000" b="1" dirty="0" err="1" smtClean="0">
                <a:solidFill>
                  <a:schemeClr val="tx1"/>
                </a:solidFill>
              </a:rPr>
              <a:t>মিলিত</a:t>
            </a:r>
            <a:r>
              <a:rPr lang="en-US" sz="2000" b="1" dirty="0" smtClean="0">
                <a:solidFill>
                  <a:schemeClr val="tx1"/>
                </a:solidFill>
              </a:rPr>
              <a:t> </a:t>
            </a:r>
            <a:r>
              <a:rPr lang="en-US" sz="2000" b="1" dirty="0" err="1" smtClean="0">
                <a:solidFill>
                  <a:schemeClr val="tx1"/>
                </a:solidFill>
              </a:rPr>
              <a:t>হন</a:t>
            </a:r>
            <a:r>
              <a:rPr lang="en-US" sz="2000" b="1" dirty="0" smtClean="0">
                <a:solidFill>
                  <a:schemeClr val="tx1"/>
                </a:solidFill>
              </a:rPr>
              <a:t>। </a:t>
            </a:r>
            <a:r>
              <a:rPr lang="en-US" sz="2000" b="1" dirty="0" err="1" smtClean="0">
                <a:solidFill>
                  <a:schemeClr val="tx1"/>
                </a:solidFill>
              </a:rPr>
              <a:t>এবং</a:t>
            </a:r>
            <a:r>
              <a:rPr lang="en-US" sz="2000" b="1" dirty="0" smtClean="0">
                <a:solidFill>
                  <a:schemeClr val="tx1"/>
                </a:solidFill>
              </a:rPr>
              <a:t> ৩রা </a:t>
            </a:r>
            <a:r>
              <a:rPr lang="en-US" sz="2000" b="1" dirty="0" err="1" smtClean="0">
                <a:solidFill>
                  <a:schemeClr val="tx1"/>
                </a:solidFill>
              </a:rPr>
              <a:t>জুন</a:t>
            </a:r>
            <a:r>
              <a:rPr lang="en-US" sz="2000" b="1" dirty="0" smtClean="0">
                <a:solidFill>
                  <a:schemeClr val="tx1"/>
                </a:solidFill>
              </a:rPr>
              <a:t> </a:t>
            </a:r>
            <a:r>
              <a:rPr lang="en-US" sz="2000" b="1" dirty="0" err="1" smtClean="0">
                <a:solidFill>
                  <a:schemeClr val="tx1"/>
                </a:solidFill>
              </a:rPr>
              <a:t>তার</a:t>
            </a:r>
            <a:r>
              <a:rPr lang="en-US" sz="2000" b="1" dirty="0" smtClean="0">
                <a:solidFill>
                  <a:schemeClr val="tx1"/>
                </a:solidFill>
              </a:rPr>
              <a:t> </a:t>
            </a:r>
            <a:r>
              <a:rPr lang="en-US" sz="2000" b="1" dirty="0" err="1" smtClean="0">
                <a:solidFill>
                  <a:schemeClr val="tx1"/>
                </a:solidFill>
              </a:rPr>
              <a:t>পরিকল্পনা</a:t>
            </a:r>
            <a:r>
              <a:rPr lang="en-US" sz="2000" b="1" dirty="0" smtClean="0">
                <a:solidFill>
                  <a:schemeClr val="tx1"/>
                </a:solidFill>
              </a:rPr>
              <a:t> </a:t>
            </a:r>
            <a:r>
              <a:rPr lang="en-US" sz="2000" b="1" dirty="0" err="1" smtClean="0">
                <a:solidFill>
                  <a:schemeClr val="tx1"/>
                </a:solidFill>
              </a:rPr>
              <a:t>ভারতবর্ষের</a:t>
            </a:r>
            <a:r>
              <a:rPr lang="en-US" sz="2000" b="1" dirty="0" smtClean="0">
                <a:solidFill>
                  <a:schemeClr val="tx1"/>
                </a:solidFill>
              </a:rPr>
              <a:t> </a:t>
            </a:r>
            <a:r>
              <a:rPr lang="en-US" sz="2000" b="1" dirty="0" err="1" smtClean="0">
                <a:solidFill>
                  <a:schemeClr val="tx1"/>
                </a:solidFill>
              </a:rPr>
              <a:t>জনগনের</a:t>
            </a:r>
            <a:r>
              <a:rPr lang="en-US" sz="2000" b="1" dirty="0" smtClean="0">
                <a:solidFill>
                  <a:schemeClr val="tx1"/>
                </a:solidFill>
              </a:rPr>
              <a:t> </a:t>
            </a:r>
            <a:r>
              <a:rPr lang="en-US" sz="2000" b="1" dirty="0" err="1" smtClean="0">
                <a:solidFill>
                  <a:schemeClr val="tx1"/>
                </a:solidFill>
              </a:rPr>
              <a:t>সামনে</a:t>
            </a:r>
            <a:r>
              <a:rPr lang="en-US" sz="2000" b="1" dirty="0" smtClean="0">
                <a:solidFill>
                  <a:schemeClr val="tx1"/>
                </a:solidFill>
              </a:rPr>
              <a:t> </a:t>
            </a:r>
            <a:r>
              <a:rPr lang="en-US" sz="2000" b="1" dirty="0" err="1" smtClean="0">
                <a:solidFill>
                  <a:schemeClr val="tx1"/>
                </a:solidFill>
              </a:rPr>
              <a:t>তুলে</a:t>
            </a:r>
            <a:r>
              <a:rPr lang="en-US" sz="2000" b="1" dirty="0" smtClean="0">
                <a:solidFill>
                  <a:schemeClr val="tx1"/>
                </a:solidFill>
              </a:rPr>
              <a:t> </a:t>
            </a:r>
            <a:r>
              <a:rPr lang="en-US" sz="2000" b="1" dirty="0" err="1" smtClean="0">
                <a:solidFill>
                  <a:schemeClr val="tx1"/>
                </a:solidFill>
              </a:rPr>
              <a:t>ধরেন</a:t>
            </a:r>
            <a:r>
              <a:rPr lang="en-US" sz="2000" b="1" dirty="0" smtClean="0">
                <a:solidFill>
                  <a:schemeClr val="tx1"/>
                </a:solidFill>
              </a:rPr>
              <a:t>। </a:t>
            </a:r>
          </a:p>
          <a:p>
            <a:pPr algn="just"/>
            <a:endParaRPr lang="en-US" sz="2000" b="1" dirty="0" smtClean="0">
              <a:solidFill>
                <a:schemeClr val="tx1"/>
              </a:solidFill>
            </a:endParaRPr>
          </a:p>
          <a:p>
            <a:pPr algn="just"/>
            <a:r>
              <a:rPr lang="en-US" sz="2000" b="1" dirty="0" smtClean="0">
                <a:solidFill>
                  <a:schemeClr val="tx1"/>
                </a:solidFill>
              </a:rPr>
              <a:t>	১৯৪৭ </a:t>
            </a:r>
            <a:r>
              <a:rPr lang="en-US" sz="2000" b="1" dirty="0" err="1" smtClean="0">
                <a:solidFill>
                  <a:schemeClr val="tx1"/>
                </a:solidFill>
              </a:rPr>
              <a:t>সালের</a:t>
            </a:r>
            <a:r>
              <a:rPr lang="en-US" sz="2000" b="1" dirty="0" smtClean="0">
                <a:solidFill>
                  <a:schemeClr val="tx1"/>
                </a:solidFill>
              </a:rPr>
              <a:t> ৪জুলাই </a:t>
            </a:r>
            <a:r>
              <a:rPr lang="en-US" sz="2000" b="1" dirty="0" err="1" smtClean="0">
                <a:solidFill>
                  <a:schemeClr val="tx1"/>
                </a:solidFill>
              </a:rPr>
              <a:t>লর্ড</a:t>
            </a:r>
            <a:r>
              <a:rPr lang="en-US" sz="2000" b="1" dirty="0" smtClean="0">
                <a:solidFill>
                  <a:schemeClr val="tx1"/>
                </a:solidFill>
              </a:rPr>
              <a:t> </a:t>
            </a:r>
            <a:r>
              <a:rPr lang="en-US" sz="2000" b="1" dirty="0" err="1" smtClean="0">
                <a:solidFill>
                  <a:schemeClr val="tx1"/>
                </a:solidFill>
              </a:rPr>
              <a:t>মাউন্ট</a:t>
            </a:r>
            <a:r>
              <a:rPr lang="en-US" sz="2000" b="1" dirty="0" smtClean="0">
                <a:solidFill>
                  <a:schemeClr val="tx1"/>
                </a:solidFill>
              </a:rPr>
              <a:t> </a:t>
            </a:r>
            <a:r>
              <a:rPr lang="en-US" sz="2000" b="1" dirty="0" err="1" smtClean="0">
                <a:solidFill>
                  <a:schemeClr val="tx1"/>
                </a:solidFill>
              </a:rPr>
              <a:t>ব্যাটেন</a:t>
            </a:r>
            <a:r>
              <a:rPr lang="en-US" sz="2000" b="1" dirty="0" smtClean="0">
                <a:solidFill>
                  <a:schemeClr val="tx1"/>
                </a:solidFill>
              </a:rPr>
              <a:t> </a:t>
            </a:r>
            <a:r>
              <a:rPr lang="en-US" sz="2000" b="1" dirty="0" err="1" smtClean="0">
                <a:solidFill>
                  <a:schemeClr val="tx1"/>
                </a:solidFill>
              </a:rPr>
              <a:t>উক্ত</a:t>
            </a:r>
            <a:r>
              <a:rPr lang="en-US" sz="2000" b="1" dirty="0" smtClean="0">
                <a:solidFill>
                  <a:schemeClr val="tx1"/>
                </a:solidFill>
              </a:rPr>
              <a:t> </a:t>
            </a:r>
            <a:r>
              <a:rPr lang="en-US" sz="2000" b="1" dirty="0" err="1" smtClean="0">
                <a:solidFill>
                  <a:schemeClr val="tx1"/>
                </a:solidFill>
              </a:rPr>
              <a:t>পরিকল্পনা</a:t>
            </a:r>
            <a:r>
              <a:rPr lang="en-US" sz="2000" b="1" dirty="0" smtClean="0">
                <a:solidFill>
                  <a:schemeClr val="tx1"/>
                </a:solidFill>
              </a:rPr>
              <a:t> </a:t>
            </a:r>
            <a:r>
              <a:rPr lang="en-US" sz="2000" b="1" dirty="0" err="1" smtClean="0">
                <a:solidFill>
                  <a:schemeClr val="tx1"/>
                </a:solidFill>
              </a:rPr>
              <a:t>কার্যকর</a:t>
            </a:r>
            <a:r>
              <a:rPr lang="en-US" sz="2000" b="1" dirty="0" smtClean="0">
                <a:solidFill>
                  <a:schemeClr val="tx1"/>
                </a:solidFill>
              </a:rPr>
              <a:t> </a:t>
            </a:r>
            <a:r>
              <a:rPr lang="en-US" sz="2000" b="1" dirty="0" err="1" smtClean="0">
                <a:solidFill>
                  <a:schemeClr val="tx1"/>
                </a:solidFill>
              </a:rPr>
              <a:t>করার</a:t>
            </a:r>
            <a:r>
              <a:rPr lang="en-US" sz="2000" b="1" dirty="0" smtClean="0">
                <a:solidFill>
                  <a:schemeClr val="tx1"/>
                </a:solidFill>
              </a:rPr>
              <a:t> </a:t>
            </a:r>
            <a:r>
              <a:rPr lang="en-US" sz="2000" b="1" dirty="0" err="1" smtClean="0">
                <a:solidFill>
                  <a:schemeClr val="tx1"/>
                </a:solidFill>
              </a:rPr>
              <a:t>লক্ষ্যে</a:t>
            </a:r>
            <a:r>
              <a:rPr lang="en-US" sz="2000" b="1" dirty="0" smtClean="0">
                <a:solidFill>
                  <a:schemeClr val="tx1"/>
                </a:solidFill>
              </a:rPr>
              <a:t> </a:t>
            </a:r>
            <a:r>
              <a:rPr lang="en-US" sz="2000" b="1" dirty="0" err="1" smtClean="0">
                <a:solidFill>
                  <a:schemeClr val="tx1"/>
                </a:solidFill>
              </a:rPr>
              <a:t>ব্রিটিশ</a:t>
            </a:r>
            <a:r>
              <a:rPr lang="en-US" sz="2000" b="1" dirty="0" smtClean="0">
                <a:solidFill>
                  <a:schemeClr val="tx1"/>
                </a:solidFill>
              </a:rPr>
              <a:t> </a:t>
            </a:r>
            <a:r>
              <a:rPr lang="en-US" sz="2000" b="1" dirty="0" err="1" smtClean="0">
                <a:solidFill>
                  <a:schemeClr val="tx1"/>
                </a:solidFill>
              </a:rPr>
              <a:t>পার্লামেন্টে</a:t>
            </a:r>
            <a:r>
              <a:rPr lang="en-US" sz="2000" b="1" dirty="0" smtClean="0">
                <a:solidFill>
                  <a:schemeClr val="tx1"/>
                </a:solidFill>
              </a:rPr>
              <a:t> </a:t>
            </a:r>
            <a:r>
              <a:rPr lang="en-US" sz="2000" b="1" dirty="0" err="1" smtClean="0">
                <a:solidFill>
                  <a:schemeClr val="tx1"/>
                </a:solidFill>
              </a:rPr>
              <a:t>একটি</a:t>
            </a:r>
            <a:r>
              <a:rPr lang="en-US" sz="2000" b="1" dirty="0" smtClean="0">
                <a:solidFill>
                  <a:schemeClr val="tx1"/>
                </a:solidFill>
              </a:rPr>
              <a:t> </a:t>
            </a:r>
            <a:r>
              <a:rPr lang="en-US" sz="2000" b="1" dirty="0" err="1" smtClean="0">
                <a:solidFill>
                  <a:schemeClr val="tx1"/>
                </a:solidFill>
              </a:rPr>
              <a:t>বিল</a:t>
            </a:r>
            <a:r>
              <a:rPr lang="en-US" sz="2000" b="1" dirty="0" smtClean="0">
                <a:solidFill>
                  <a:schemeClr val="tx1"/>
                </a:solidFill>
              </a:rPr>
              <a:t> </a:t>
            </a:r>
            <a:r>
              <a:rPr lang="en-US" sz="2000" b="1" dirty="0" err="1" smtClean="0">
                <a:solidFill>
                  <a:schemeClr val="tx1"/>
                </a:solidFill>
              </a:rPr>
              <a:t>উপস্থান</a:t>
            </a:r>
            <a:r>
              <a:rPr lang="en-US" sz="2000" b="1" dirty="0" smtClean="0">
                <a:solidFill>
                  <a:schemeClr val="tx1"/>
                </a:solidFill>
              </a:rPr>
              <a:t> </a:t>
            </a:r>
            <a:r>
              <a:rPr lang="en-US" sz="2000" b="1" dirty="0" err="1" smtClean="0">
                <a:solidFill>
                  <a:schemeClr val="tx1"/>
                </a:solidFill>
              </a:rPr>
              <a:t>করেন</a:t>
            </a:r>
            <a:r>
              <a:rPr lang="en-US" sz="2000" b="1" dirty="0" smtClean="0">
                <a:solidFill>
                  <a:schemeClr val="tx1"/>
                </a:solidFill>
              </a:rPr>
              <a:t>। </a:t>
            </a:r>
            <a:r>
              <a:rPr lang="en-US" sz="2000" b="1" dirty="0" err="1" smtClean="0">
                <a:solidFill>
                  <a:schemeClr val="tx1"/>
                </a:solidFill>
              </a:rPr>
              <a:t>এতে</a:t>
            </a:r>
            <a:r>
              <a:rPr lang="en-US" sz="2000" b="1" dirty="0" smtClean="0">
                <a:solidFill>
                  <a:schemeClr val="tx1"/>
                </a:solidFill>
              </a:rPr>
              <a:t> </a:t>
            </a:r>
            <a:r>
              <a:rPr lang="en-US" sz="2000" b="1" dirty="0" err="1" smtClean="0">
                <a:solidFill>
                  <a:schemeClr val="tx1"/>
                </a:solidFill>
              </a:rPr>
              <a:t>ভারত</a:t>
            </a:r>
            <a:r>
              <a:rPr lang="en-US" sz="2000" b="1" dirty="0" smtClean="0">
                <a:solidFill>
                  <a:schemeClr val="tx1"/>
                </a:solidFill>
              </a:rPr>
              <a:t>  ও </a:t>
            </a:r>
            <a:r>
              <a:rPr lang="en-US" sz="2000" b="1" dirty="0" err="1" smtClean="0">
                <a:solidFill>
                  <a:schemeClr val="tx1"/>
                </a:solidFill>
              </a:rPr>
              <a:t>পাকিস্তান</a:t>
            </a:r>
            <a:r>
              <a:rPr lang="en-US" sz="2000" b="1" dirty="0" smtClean="0">
                <a:solidFill>
                  <a:schemeClr val="tx1"/>
                </a:solidFill>
              </a:rPr>
              <a:t> </a:t>
            </a:r>
            <a:r>
              <a:rPr lang="en-US" sz="2000" b="1" dirty="0" err="1" smtClean="0">
                <a:solidFill>
                  <a:schemeClr val="tx1"/>
                </a:solidFill>
              </a:rPr>
              <a:t>নামক</a:t>
            </a:r>
            <a:r>
              <a:rPr lang="en-US" sz="2000" b="1" dirty="0" smtClean="0">
                <a:solidFill>
                  <a:schemeClr val="tx1"/>
                </a:solidFill>
              </a:rPr>
              <a:t> </a:t>
            </a:r>
            <a:r>
              <a:rPr lang="en-US" sz="2000" b="1" dirty="0" err="1" smtClean="0">
                <a:solidFill>
                  <a:schemeClr val="tx1"/>
                </a:solidFill>
              </a:rPr>
              <a:t>দুটি</a:t>
            </a:r>
            <a:r>
              <a:rPr lang="en-US" sz="2000" b="1" dirty="0" smtClean="0">
                <a:solidFill>
                  <a:schemeClr val="tx1"/>
                </a:solidFill>
              </a:rPr>
              <a:t> </a:t>
            </a:r>
            <a:r>
              <a:rPr lang="en-US" sz="2000" b="1" dirty="0" err="1" smtClean="0">
                <a:solidFill>
                  <a:schemeClr val="tx1"/>
                </a:solidFill>
              </a:rPr>
              <a:t>স্বাধীন</a:t>
            </a:r>
            <a:r>
              <a:rPr lang="en-US" sz="2000" b="1" dirty="0" smtClean="0">
                <a:solidFill>
                  <a:schemeClr val="tx1"/>
                </a:solidFill>
              </a:rPr>
              <a:t> </a:t>
            </a:r>
            <a:r>
              <a:rPr lang="en-US" sz="2000" b="1" dirty="0" err="1" smtClean="0">
                <a:solidFill>
                  <a:schemeClr val="tx1"/>
                </a:solidFill>
              </a:rPr>
              <a:t>রাষ্ট্রের</a:t>
            </a:r>
            <a:r>
              <a:rPr lang="en-US" sz="2000" b="1" dirty="0" smtClean="0">
                <a:solidFill>
                  <a:schemeClr val="tx1"/>
                </a:solidFill>
              </a:rPr>
              <a:t> </a:t>
            </a:r>
            <a:r>
              <a:rPr lang="en-US" sz="2000" b="1" dirty="0" err="1" smtClean="0">
                <a:solidFill>
                  <a:schemeClr val="tx1"/>
                </a:solidFill>
              </a:rPr>
              <a:t>প্রস্তাব</a:t>
            </a:r>
            <a:r>
              <a:rPr lang="en-US" sz="2000" b="1" dirty="0" smtClean="0">
                <a:solidFill>
                  <a:schemeClr val="tx1"/>
                </a:solidFill>
              </a:rPr>
              <a:t> </a:t>
            </a:r>
            <a:r>
              <a:rPr lang="en-US" sz="2000" b="1" dirty="0" err="1" smtClean="0">
                <a:solidFill>
                  <a:schemeClr val="tx1"/>
                </a:solidFill>
              </a:rPr>
              <a:t>করা</a:t>
            </a:r>
            <a:r>
              <a:rPr lang="en-US" sz="2000" b="1" dirty="0" smtClean="0">
                <a:solidFill>
                  <a:schemeClr val="tx1"/>
                </a:solidFill>
              </a:rPr>
              <a:t> </a:t>
            </a:r>
            <a:r>
              <a:rPr lang="en-US" sz="2000" b="1" dirty="0" err="1" smtClean="0">
                <a:solidFill>
                  <a:schemeClr val="tx1"/>
                </a:solidFill>
              </a:rPr>
              <a:t>হয়</a:t>
            </a:r>
            <a:r>
              <a:rPr lang="en-US" sz="2000" b="1" smtClean="0">
                <a:solidFill>
                  <a:schemeClr val="tx1"/>
                </a:solidFill>
              </a:rPr>
              <a:t>। </a:t>
            </a:r>
            <a:r>
              <a:rPr lang="en-US" sz="2000" b="1" smtClean="0">
                <a:solidFill>
                  <a:schemeClr val="tx1"/>
                </a:solidFill>
              </a:rPr>
              <a:t>১৯৪৭ </a:t>
            </a:r>
            <a:r>
              <a:rPr lang="en-US" sz="2000" b="1" dirty="0" err="1" smtClean="0">
                <a:solidFill>
                  <a:schemeClr val="tx1"/>
                </a:solidFill>
              </a:rPr>
              <a:t>সালের</a:t>
            </a:r>
            <a:r>
              <a:rPr lang="en-US" sz="2000" b="1" dirty="0" smtClean="0">
                <a:solidFill>
                  <a:schemeClr val="tx1"/>
                </a:solidFill>
              </a:rPr>
              <a:t> ১৮জুলাই </a:t>
            </a:r>
            <a:r>
              <a:rPr lang="en-US" sz="2000" b="1" dirty="0" err="1" smtClean="0">
                <a:solidFill>
                  <a:schemeClr val="tx1"/>
                </a:solidFill>
              </a:rPr>
              <a:t>পার্লামেন্টে</a:t>
            </a:r>
            <a:r>
              <a:rPr lang="en-US" sz="2000" b="1" dirty="0" smtClean="0">
                <a:solidFill>
                  <a:schemeClr val="tx1"/>
                </a:solidFill>
              </a:rPr>
              <a:t> </a:t>
            </a:r>
            <a:r>
              <a:rPr lang="en-US" sz="2000" b="1" dirty="0" err="1" smtClean="0">
                <a:solidFill>
                  <a:schemeClr val="tx1"/>
                </a:solidFill>
              </a:rPr>
              <a:t>বিলটি</a:t>
            </a:r>
            <a:r>
              <a:rPr lang="en-US" sz="2000" b="1" dirty="0" smtClean="0">
                <a:solidFill>
                  <a:schemeClr val="tx1"/>
                </a:solidFill>
              </a:rPr>
              <a:t> </a:t>
            </a:r>
            <a:r>
              <a:rPr lang="en-US" sz="2000" b="1" dirty="0" err="1" smtClean="0">
                <a:solidFill>
                  <a:schemeClr val="tx1"/>
                </a:solidFill>
              </a:rPr>
              <a:t>পাশ</a:t>
            </a:r>
            <a:r>
              <a:rPr lang="en-US" sz="2000" b="1" dirty="0" smtClean="0">
                <a:solidFill>
                  <a:schemeClr val="tx1"/>
                </a:solidFill>
              </a:rPr>
              <a:t> </a:t>
            </a:r>
            <a:r>
              <a:rPr lang="en-US" sz="2000" b="1" dirty="0" err="1" smtClean="0">
                <a:solidFill>
                  <a:schemeClr val="tx1"/>
                </a:solidFill>
              </a:rPr>
              <a:t>হয়</a:t>
            </a:r>
            <a:r>
              <a:rPr lang="en-US" sz="2000" b="1" dirty="0" smtClean="0">
                <a:solidFill>
                  <a:schemeClr val="tx1"/>
                </a:solidFill>
              </a:rPr>
              <a:t>। </a:t>
            </a:r>
            <a:r>
              <a:rPr lang="en-US" sz="2000" b="1" dirty="0" err="1" smtClean="0">
                <a:solidFill>
                  <a:schemeClr val="tx1"/>
                </a:solidFill>
              </a:rPr>
              <a:t>যা</a:t>
            </a:r>
            <a:r>
              <a:rPr lang="en-US" sz="2000" b="1" dirty="0" smtClean="0">
                <a:solidFill>
                  <a:schemeClr val="tx1"/>
                </a:solidFill>
              </a:rPr>
              <a:t> </a:t>
            </a:r>
            <a:r>
              <a:rPr lang="en-US" sz="2000" b="1" dirty="0" err="1" smtClean="0">
                <a:solidFill>
                  <a:schemeClr val="tx1"/>
                </a:solidFill>
              </a:rPr>
              <a:t>ইতিহাসে</a:t>
            </a:r>
            <a:r>
              <a:rPr lang="en-US" sz="2000" b="1" dirty="0" smtClean="0">
                <a:solidFill>
                  <a:schemeClr val="tx1"/>
                </a:solidFill>
              </a:rPr>
              <a:t> </a:t>
            </a:r>
            <a:r>
              <a:rPr lang="en-US" sz="2000" b="1" dirty="0" err="1" smtClean="0">
                <a:solidFill>
                  <a:schemeClr val="tx1"/>
                </a:solidFill>
              </a:rPr>
              <a:t>ভারত</a:t>
            </a:r>
            <a:r>
              <a:rPr lang="en-US" sz="2000" b="1" dirty="0" smtClean="0">
                <a:solidFill>
                  <a:schemeClr val="tx1"/>
                </a:solidFill>
              </a:rPr>
              <a:t> </a:t>
            </a:r>
            <a:r>
              <a:rPr lang="en-US" sz="2000" b="1" dirty="0" err="1" smtClean="0">
                <a:solidFill>
                  <a:schemeClr val="tx1"/>
                </a:solidFill>
              </a:rPr>
              <a:t>স্বাধীনতা</a:t>
            </a:r>
            <a:r>
              <a:rPr lang="en-US" sz="2000" b="1" dirty="0" smtClean="0">
                <a:solidFill>
                  <a:schemeClr val="tx1"/>
                </a:solidFill>
              </a:rPr>
              <a:t> </a:t>
            </a:r>
            <a:r>
              <a:rPr lang="en-US" sz="2000" b="1" dirty="0" err="1" smtClean="0">
                <a:solidFill>
                  <a:schemeClr val="tx1"/>
                </a:solidFill>
              </a:rPr>
              <a:t>আইন</a:t>
            </a:r>
            <a:r>
              <a:rPr lang="en-US" sz="2000" b="1" dirty="0" smtClean="0">
                <a:solidFill>
                  <a:schemeClr val="tx1"/>
                </a:solidFill>
              </a:rPr>
              <a:t> </a:t>
            </a:r>
            <a:r>
              <a:rPr lang="en-US" sz="2000" b="1" dirty="0" err="1" smtClean="0">
                <a:solidFill>
                  <a:schemeClr val="tx1"/>
                </a:solidFill>
              </a:rPr>
              <a:t>নামে</a:t>
            </a:r>
            <a:r>
              <a:rPr lang="en-US" sz="2000" b="1" dirty="0" smtClean="0">
                <a:solidFill>
                  <a:schemeClr val="tx1"/>
                </a:solidFill>
              </a:rPr>
              <a:t> </a:t>
            </a:r>
            <a:r>
              <a:rPr lang="en-US" sz="2000" b="1" dirty="0" err="1" smtClean="0">
                <a:solidFill>
                  <a:schemeClr val="tx1"/>
                </a:solidFill>
              </a:rPr>
              <a:t>সমাদৃত</a:t>
            </a:r>
            <a:r>
              <a:rPr lang="en-US" sz="2000" b="1" dirty="0" smtClean="0">
                <a:solidFill>
                  <a:schemeClr val="tx1"/>
                </a:solidFill>
              </a:rPr>
              <a:t>।</a:t>
            </a:r>
            <a:endParaRPr lang="en-US" sz="1600" b="1" dirty="0">
              <a:solidFill>
                <a:schemeClr val="tx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0466417"/>
              </p:ext>
            </p:extLst>
          </p:nvPr>
        </p:nvGraphicFramePr>
        <p:xfrm>
          <a:off x="7596107" y="457200"/>
          <a:ext cx="914400" cy="771525"/>
        </p:xfrm>
        <a:graphic>
          <a:graphicData uri="http://schemas.openxmlformats.org/presentationml/2006/ole">
            <mc:AlternateContent xmlns:mc="http://schemas.openxmlformats.org/markup-compatibility/2006">
              <mc:Choice xmlns:v="urn:schemas-microsoft-com:vml" Requires="v">
                <p:oleObj spid="_x0000_s1036"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7596107" y="457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40880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prstTxWarp prst="textChevron">
              <a:avLst/>
            </a:prstTxWarp>
            <a:scene3d>
              <a:camera prst="orthographicFront"/>
              <a:lightRig rig="glow" dir="tl">
                <a:rot lat="0" lon="0" rev="5400000"/>
              </a:lightRig>
            </a:scene3d>
            <a:sp3d contourW="12700">
              <a:bevelT w="25400" h="25400"/>
              <a:contourClr>
                <a:schemeClr val="accent6">
                  <a:shade val="73000"/>
                </a:schemeClr>
              </a:contourClr>
            </a:sp3d>
          </a:bodyPr>
          <a:lstStyle/>
          <a:p>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সারাংশ</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itle 1"/>
          <p:cNvSpPr txBox="1">
            <a:spLocks/>
          </p:cNvSpPr>
          <p:nvPr/>
        </p:nvSpPr>
        <p:spPr>
          <a:xfrm>
            <a:off x="602673" y="175260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2800" dirty="0" err="1" smtClean="0"/>
              <a:t>এই</a:t>
            </a:r>
            <a:r>
              <a:rPr lang="en-US" sz="2800" dirty="0" smtClean="0"/>
              <a:t> </a:t>
            </a:r>
            <a:r>
              <a:rPr lang="en-US" sz="2800" dirty="0" err="1" smtClean="0"/>
              <a:t>আইনের</a:t>
            </a:r>
            <a:r>
              <a:rPr lang="en-US" sz="2800" dirty="0" smtClean="0"/>
              <a:t> </a:t>
            </a:r>
            <a:r>
              <a:rPr lang="en-US" sz="2800" dirty="0" err="1" smtClean="0"/>
              <a:t>কারনে</a:t>
            </a:r>
            <a:r>
              <a:rPr lang="en-US" sz="2800" dirty="0" smtClean="0"/>
              <a:t> </a:t>
            </a:r>
            <a:r>
              <a:rPr lang="en-US" sz="2800" dirty="0" err="1" smtClean="0"/>
              <a:t>বৃটিশদের</a:t>
            </a:r>
            <a:r>
              <a:rPr lang="en-US" sz="2800" dirty="0" smtClean="0"/>
              <a:t> ২০০ </a:t>
            </a:r>
            <a:r>
              <a:rPr lang="en-US" sz="2800" dirty="0" err="1" smtClean="0"/>
              <a:t>বছরের</a:t>
            </a:r>
            <a:r>
              <a:rPr lang="en-US" sz="2800" dirty="0" smtClean="0"/>
              <a:t> </a:t>
            </a:r>
            <a:r>
              <a:rPr lang="en-US" sz="2800" dirty="0" err="1" smtClean="0"/>
              <a:t>শাসনের</a:t>
            </a:r>
            <a:r>
              <a:rPr lang="en-US" sz="2800" dirty="0" smtClean="0"/>
              <a:t> </a:t>
            </a:r>
            <a:r>
              <a:rPr lang="en-US" sz="2800" dirty="0" err="1" smtClean="0"/>
              <a:t>অবসান</a:t>
            </a:r>
            <a:r>
              <a:rPr lang="en-US" sz="2800" dirty="0" smtClean="0"/>
              <a:t> </a:t>
            </a:r>
            <a:r>
              <a:rPr lang="en-US" sz="2800" dirty="0" err="1" smtClean="0"/>
              <a:t>হয়</a:t>
            </a:r>
            <a:r>
              <a:rPr lang="en-US" sz="2800" dirty="0" smtClean="0"/>
              <a:t>।</a:t>
            </a:r>
          </a:p>
          <a:p>
            <a:pPr marL="457200" indent="-457200" algn="l">
              <a:buFont typeface="Wingdings" pitchFamily="2" charset="2"/>
              <a:buChar char="Ø"/>
            </a:pPr>
            <a:r>
              <a:rPr lang="en-US" sz="2800" dirty="0" err="1" smtClean="0"/>
              <a:t>ভারত</a:t>
            </a:r>
            <a:r>
              <a:rPr lang="en-US" sz="2800" dirty="0" smtClean="0"/>
              <a:t> ও </a:t>
            </a:r>
            <a:r>
              <a:rPr lang="en-US" sz="2800" dirty="0" err="1" smtClean="0"/>
              <a:t>পাকিস্তান</a:t>
            </a:r>
            <a:r>
              <a:rPr lang="en-US" sz="2800" dirty="0" smtClean="0"/>
              <a:t> </a:t>
            </a:r>
            <a:r>
              <a:rPr lang="en-US" sz="2800" dirty="0" err="1" smtClean="0"/>
              <a:t>নামক</a:t>
            </a:r>
            <a:r>
              <a:rPr lang="en-US" sz="2800" dirty="0" smtClean="0"/>
              <a:t> ২টি </a:t>
            </a:r>
            <a:r>
              <a:rPr lang="en-US" sz="2800" dirty="0" err="1" smtClean="0"/>
              <a:t>স্বাধীন</a:t>
            </a:r>
            <a:r>
              <a:rPr lang="en-US" sz="2800" dirty="0" smtClean="0"/>
              <a:t>  ও </a:t>
            </a:r>
            <a:r>
              <a:rPr lang="en-US" sz="2800" dirty="0" err="1" smtClean="0"/>
              <a:t>সার্বভেৌম</a:t>
            </a:r>
            <a:r>
              <a:rPr lang="en-US" sz="2800" dirty="0" smtClean="0"/>
              <a:t> </a:t>
            </a:r>
            <a:r>
              <a:rPr lang="en-US" sz="2800" dirty="0" err="1" smtClean="0"/>
              <a:t>রাষ্ট্রের</a:t>
            </a:r>
            <a:r>
              <a:rPr lang="en-US" sz="2800" dirty="0" smtClean="0"/>
              <a:t> </a:t>
            </a:r>
            <a:r>
              <a:rPr lang="en-US" sz="2800" dirty="0" err="1" smtClean="0"/>
              <a:t>সৃষ্টি</a:t>
            </a:r>
            <a:r>
              <a:rPr lang="en-US" sz="2800" dirty="0" smtClean="0"/>
              <a:t> </a:t>
            </a:r>
            <a:r>
              <a:rPr lang="en-US" sz="2800" dirty="0" err="1" smtClean="0"/>
              <a:t>হয়</a:t>
            </a:r>
            <a:r>
              <a:rPr lang="en-US" sz="2800" dirty="0" smtClean="0"/>
              <a:t>।</a:t>
            </a:r>
          </a:p>
          <a:p>
            <a:pPr marL="457200" indent="-457200" algn="l">
              <a:buFont typeface="Wingdings" pitchFamily="2" charset="2"/>
              <a:buChar char="Ø"/>
            </a:pPr>
            <a:r>
              <a:rPr lang="en-US" sz="2800" dirty="0" smtClean="0"/>
              <a:t>এ </a:t>
            </a:r>
            <a:r>
              <a:rPr lang="en-US" sz="2800" dirty="0" err="1" smtClean="0"/>
              <a:t>আইন</a:t>
            </a:r>
            <a:r>
              <a:rPr lang="en-US" sz="2800" dirty="0" smtClean="0"/>
              <a:t> ১৯৪৭ </a:t>
            </a:r>
            <a:r>
              <a:rPr lang="en-US" sz="2800" dirty="0" err="1" smtClean="0"/>
              <a:t>সালের</a:t>
            </a:r>
            <a:r>
              <a:rPr lang="en-US" sz="2800" dirty="0" smtClean="0"/>
              <a:t> ১৪  ১৫ই </a:t>
            </a:r>
            <a:r>
              <a:rPr lang="en-US" sz="2800" dirty="0" err="1" smtClean="0"/>
              <a:t>আগষ্ট</a:t>
            </a:r>
            <a:r>
              <a:rPr lang="en-US" sz="2800" dirty="0" smtClean="0"/>
              <a:t> </a:t>
            </a:r>
            <a:r>
              <a:rPr lang="en-US" sz="2800" dirty="0" err="1" smtClean="0"/>
              <a:t>কার্যকর</a:t>
            </a:r>
            <a:r>
              <a:rPr lang="en-US" sz="2800" dirty="0" smtClean="0"/>
              <a:t> </a:t>
            </a:r>
            <a:r>
              <a:rPr lang="en-US" sz="2800" dirty="0" err="1" smtClean="0"/>
              <a:t>হয়</a:t>
            </a:r>
            <a:r>
              <a:rPr lang="en-US" sz="2800" dirty="0" smtClean="0"/>
              <a:t>।</a:t>
            </a:r>
            <a:endParaRPr lang="en-US" sz="2800" dirty="0"/>
          </a:p>
        </p:txBody>
      </p:sp>
    </p:spTree>
    <p:extLst>
      <p:ext uri="{BB962C8B-B14F-4D97-AF65-F5344CB8AC3E}">
        <p14:creationId xmlns:p14="http://schemas.microsoft.com/office/powerpoint/2010/main" val="11531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247</Words>
  <Application>Microsoft Office PowerPoint</Application>
  <PresentationFormat>On-screen Show (4:3)</PresentationFormat>
  <Paragraphs>57</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Package</vt:lpstr>
      <vt:lpstr>স্বাগতম</vt:lpstr>
      <vt:lpstr>পরিচিতি</vt:lpstr>
      <vt:lpstr>পূর্বজ্ঞান যাচাই</vt:lpstr>
      <vt:lpstr>চরম সাম্প্রদায়িক দাংগা  হাংগামা এবং কংগ্রেস ও মুসলিম লীগের পরষ্পর বিরোধী দাবীর প্রেক্ষিতে ১৯৪৬ সালের মন্ত্রী মিশন পরিকল্পণা ব্যার্থতায় পর্যবসিত হলে ব্রিটিশ প্রধান মন্ত্রী এটলী ১৯৪৭ সালের ২০ ফেব্রুয়ারী হাউজ অব কমন্স সভায় বক্তৃতাকলে ১৯৪৮ সালের জুন মাসের মধ্যে ভারতীয়দের হাতে ক্ষমতা হস্তান্তর করার সিদ্ধান্ত গ্রহন করার কথা ঘোষনা করেন।  </vt:lpstr>
      <vt:lpstr>ভারত ও পাকিস্তান বিভক্তি মানচিত্র</vt:lpstr>
      <vt:lpstr> ‍”১৯৪৭ সালের ভারত স্বাধীনতা আইন” </vt:lpstr>
      <vt:lpstr>শিক্ষার্থীরা আলোচনা শেষে: *  ভারত স্বাধীণতা আইন কী বুঝতে পারবে। *   ভারত স্বাধীণতা আইনের প্রেক্ষাপট জানতে পারবে। *   ভারত স্বাধীণতা আইনের বৈশিষ্ট্য জানতে পারবে। *   ভারত স্বাধীণতা আইনের প্রেক্ষাপট ব্যাখ্যা করতে পারবে।  </vt:lpstr>
      <vt:lpstr>উপস্থাপন</vt:lpstr>
      <vt:lpstr>সারাংশ</vt:lpstr>
      <vt:lpstr>মুল্যায়ন</vt:lpstr>
      <vt:lpstr>বাড়ীর কাজ</vt:lpstr>
      <vt:lpstr>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speedo</cp:lastModifiedBy>
  <cp:revision>32</cp:revision>
  <dcterms:created xsi:type="dcterms:W3CDTF">2016-01-25T06:19:22Z</dcterms:created>
  <dcterms:modified xsi:type="dcterms:W3CDTF">2016-01-28T17:44:30Z</dcterms:modified>
</cp:coreProperties>
</file>